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86" autoAdjust="0"/>
    <p:restoredTop sz="94798" autoAdjust="0"/>
  </p:normalViewPr>
  <p:slideViewPr>
    <p:cSldViewPr snapToGrid="0" snapToObjects="1" showGuides="1">
      <p:cViewPr>
        <p:scale>
          <a:sx n="64" d="100"/>
          <a:sy n="64" d="100"/>
        </p:scale>
        <p:origin x="-5152" y="-81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miminguyen/Google%20Drive/Research%20MS1/Probiotics/Probiotics%20Survey%20Final%20Data/Data%20Tables_30OCT17.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miminguyen/Google%20Drive/Research%20MS1/Probiotics/Probiotics%20Survey%20Final%20Data/Data%20Tables_30OCT17.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miminguyen/Google%20Drive/Research%20MS1/Probiotics/Probiotics%20Survey%20Final%20Data/Data%20Tables_30OCT17.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miminguyen/Google%20Drive/Research%20MS1/Probiotics/Probiotics%20Survey%20Final%20Data/Data%20Tables_30OCT17.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localhost/Users/miminguyen/Google%20Drive/Research%20MS1/Probiotics/Probiotics%20Survey%20Final%20Data/Data%20Tables_30OCT17.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localhost/Users/miminguyen/Google%20Drive/Research%20MS1/Probiotics/Probiotics%20Survey%20Final%20Data/Data%20Tables_30OCT17.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localhost/Users/miminguyen/Google%20Drive/Research%20MS1/Probiotics/Probiotics%20Survey%20Final%20Data/Data%20Tables_30OCT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Do you take probiotics? </a:t>
            </a:r>
            <a:endParaRPr lang="mr-IN" b="1" dirty="0"/>
          </a:p>
        </c:rich>
      </c:tx>
      <c:layout>
        <c:manualLayout>
          <c:xMode val="edge"/>
          <c:yMode val="edge"/>
          <c:x val="0.145492074989871"/>
          <c:y val="0.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1093540901892"/>
          <c:y val="0.184462680014263"/>
          <c:w val="0.504969416713654"/>
          <c:h val="0.7249016373266"/>
        </c:manualLayout>
      </c:layout>
      <c:pieChart>
        <c:varyColors val="1"/>
        <c:ser>
          <c:idx val="0"/>
          <c:order val="0"/>
          <c:tx>
            <c:strRef>
              <c:f>'Overall Data'!$B$2</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'Overall Data'!$A$3:$A$4</c:f>
              <c:strCache>
                <c:ptCount val="2"/>
                <c:pt idx="0">
                  <c:v>Yes</c:v>
                </c:pt>
                <c:pt idx="1">
                  <c:v>No</c:v>
                </c:pt>
              </c:strCache>
            </c:strRef>
          </c:cat>
          <c:val>
            <c:numRef>
              <c:f>'Overall Data'!$B$3:$B$4</c:f>
              <c:numCache>
                <c:formatCode>0.00%</c:formatCode>
                <c:ptCount val="2"/>
                <c:pt idx="0">
                  <c:v>0.3939</c:v>
                </c:pt>
                <c:pt idx="1">
                  <c:v>0.6061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09845796859462"/>
          <c:y val="0.433615760965801"/>
          <c:w val="0.212383294050705"/>
          <c:h val="0.1201278281886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dirty="0">
                <a:effectLst/>
              </a:rPr>
              <a:t>What species (Mark all that apply)?</a:t>
            </a:r>
            <a:r>
              <a:rPr lang="en-US" sz="1400" b="0" i="0" u="none" strike="noStrike" baseline="0" dirty="0"/>
              <a:t> </a:t>
            </a:r>
            <a:endParaRPr lang="mr-IN" dirty="0"/>
          </a:p>
        </c:rich>
      </c:tx>
      <c:layout>
        <c:manualLayout>
          <c:xMode val="edge"/>
          <c:yMode val="edge"/>
          <c:x val="0.0265444224299224"/>
          <c:y val="0.035823421559870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7355004673961"/>
          <c:y val="0.200103897324996"/>
          <c:w val="0.465077661294086"/>
          <c:h val="0.773025715763246"/>
        </c:manualLayout>
      </c:layout>
      <c:pieChart>
        <c:varyColors val="1"/>
        <c:ser>
          <c:idx val="0"/>
          <c:order val="0"/>
          <c:tx>
            <c:strRef>
              <c:f>'Overall Data'!$B$6</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'Overall Data'!$A$7:$A$13</c:f>
              <c:strCache>
                <c:ptCount val="7"/>
                <c:pt idx="0">
                  <c:v>Bacillus</c:v>
                </c:pt>
                <c:pt idx="1">
                  <c:v>Bifidobacterium</c:v>
                </c:pt>
                <c:pt idx="2">
                  <c:v>Lactobacillus</c:v>
                </c:pt>
                <c:pt idx="3">
                  <c:v>Streptococcus</c:v>
                </c:pt>
                <c:pt idx="4">
                  <c:v>Saccharomyces</c:v>
                </c:pt>
                <c:pt idx="5">
                  <c:v>I don’t know</c:v>
                </c:pt>
                <c:pt idx="6">
                  <c:v>Other (please specify)</c:v>
                </c:pt>
              </c:strCache>
            </c:strRef>
          </c:cat>
          <c:val>
            <c:numRef>
              <c:f>'Overall Data'!$B$7:$B$13</c:f>
              <c:numCache>
                <c:formatCode>0.00%</c:formatCode>
                <c:ptCount val="7"/>
                <c:pt idx="0">
                  <c:v>0.1622</c:v>
                </c:pt>
                <c:pt idx="1">
                  <c:v>0.1554</c:v>
                </c:pt>
                <c:pt idx="2">
                  <c:v>0.3649</c:v>
                </c:pt>
                <c:pt idx="3">
                  <c:v>0.0473</c:v>
                </c:pt>
                <c:pt idx="4">
                  <c:v>0.0608</c:v>
                </c:pt>
                <c:pt idx="5">
                  <c:v>0.5541</c:v>
                </c:pt>
                <c:pt idx="6">
                  <c:v>0.0338</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0"/>
          <c:y val="0.161132057731183"/>
          <c:w val="0.31787517907423"/>
          <c:h val="0.8090150909689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How important is the probiotic strain when purchasing probiotics?</a:t>
            </a:r>
            <a:r>
              <a:rPr lang="en-US" sz="1400" b="0" i="0" u="none" strike="noStrike" baseline="0"/>
              <a:t> </a:t>
            </a:r>
            <a:endParaRPr lang="mr-IN"/>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'Overall Data'!$C$36</c:f>
              <c:strCache>
                <c:ptCount val="1"/>
                <c:pt idx="0">
                  <c:v>n</c:v>
                </c:pt>
              </c:strCache>
            </c:strRef>
          </c:tx>
          <c:spPr>
            <a:solidFill>
              <a:schemeClr val="accent1"/>
            </a:solidFill>
            <a:ln>
              <a:noFill/>
            </a:ln>
            <a:effectLst/>
          </c:spPr>
          <c:invertIfNegative val="0"/>
          <c:dLbls>
            <c:dLbl>
              <c:idx val="0"/>
              <c:layout/>
              <c:tx>
                <c:rich>
                  <a:bodyPr/>
                  <a:lstStyle/>
                  <a:p>
                    <a:r>
                      <a:rPr lang="mr-IN"/>
                      <a:t>9.46%</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mr-IN"/>
                      <a:t>11.49%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mr-IN"/>
                      <a:t>37.83%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mr-IN"/>
                      <a:t>41.22%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Data'!$A$37:$A$40</c:f>
              <c:strCache>
                <c:ptCount val="4"/>
                <c:pt idx="0">
                  <c:v>Not important</c:v>
                </c:pt>
                <c:pt idx="1">
                  <c:v>Slightly Important</c:v>
                </c:pt>
                <c:pt idx="2">
                  <c:v>Important</c:v>
                </c:pt>
                <c:pt idx="3">
                  <c:v>I don’t know</c:v>
                </c:pt>
              </c:strCache>
            </c:strRef>
          </c:cat>
          <c:val>
            <c:numRef>
              <c:f>'Overall Data'!$C$37:$C$40</c:f>
              <c:numCache>
                <c:formatCode>General</c:formatCode>
                <c:ptCount val="4"/>
                <c:pt idx="0">
                  <c:v>14.0</c:v>
                </c:pt>
                <c:pt idx="1">
                  <c:v>17.0</c:v>
                </c:pt>
                <c:pt idx="2">
                  <c:v>56.0</c:v>
                </c:pt>
                <c:pt idx="3">
                  <c:v>61.0</c:v>
                </c:pt>
              </c:numCache>
            </c:numRef>
          </c:val>
        </c:ser>
        <c:dLbls>
          <c:showLegendKey val="0"/>
          <c:showVal val="0"/>
          <c:showCatName val="0"/>
          <c:showSerName val="0"/>
          <c:showPercent val="0"/>
          <c:showBubbleSize val="0"/>
        </c:dLbls>
        <c:gapWidth val="182"/>
        <c:axId val="890426128"/>
        <c:axId val="890427904"/>
      </c:barChart>
      <c:catAx>
        <c:axId val="89042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427904"/>
        <c:crosses val="autoZero"/>
        <c:auto val="1"/>
        <c:lblAlgn val="ctr"/>
        <c:lblOffset val="100"/>
        <c:noMultiLvlLbl val="0"/>
      </c:catAx>
      <c:valAx>
        <c:axId val="890427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42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 you take probiotics?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Graphs!$A$3</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Graphs!$B$2:$D$2</c:f>
              <c:strCache>
                <c:ptCount val="3"/>
                <c:pt idx="0">
                  <c:v>Health food stores</c:v>
                </c:pt>
                <c:pt idx="1">
                  <c:v>Schools</c:v>
                </c:pt>
                <c:pt idx="2">
                  <c:v>Clinic</c:v>
                </c:pt>
              </c:strCache>
            </c:strRef>
          </c:cat>
          <c:val>
            <c:numRef>
              <c:f>Graphs!$B$3:$D$3</c:f>
              <c:numCache>
                <c:formatCode>General</c:formatCode>
                <c:ptCount val="3"/>
                <c:pt idx="0">
                  <c:v>58.0</c:v>
                </c:pt>
                <c:pt idx="1">
                  <c:v>35.0</c:v>
                </c:pt>
                <c:pt idx="2">
                  <c:v>63.0</c:v>
                </c:pt>
              </c:numCache>
            </c:numRef>
          </c:val>
        </c:ser>
        <c:ser>
          <c:idx val="1"/>
          <c:order val="1"/>
          <c:tx>
            <c:strRef>
              <c:f>Graphs!$A$4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Graphs!$B$2:$D$2</c:f>
              <c:strCache>
                <c:ptCount val="3"/>
                <c:pt idx="0">
                  <c:v>Health food stores</c:v>
                </c:pt>
                <c:pt idx="1">
                  <c:v>Schools</c:v>
                </c:pt>
                <c:pt idx="2">
                  <c:v>Clinic</c:v>
                </c:pt>
              </c:strCache>
            </c:strRef>
          </c:cat>
          <c:val>
            <c:numRef>
              <c:f>Graphs!$B$4:$D$4</c:f>
              <c:numCache>
                <c:formatCode>General</c:formatCode>
                <c:ptCount val="3"/>
                <c:pt idx="0">
                  <c:v>44.0</c:v>
                </c:pt>
                <c:pt idx="1">
                  <c:v>65.0</c:v>
                </c:pt>
                <c:pt idx="2">
                  <c:v>131.0</c:v>
                </c:pt>
              </c:numCache>
            </c:numRef>
          </c:val>
        </c:ser>
        <c:dLbls>
          <c:dLblPos val="inEnd"/>
          <c:showLegendKey val="0"/>
          <c:showVal val="1"/>
          <c:showCatName val="0"/>
          <c:showSerName val="0"/>
          <c:showPercent val="0"/>
          <c:showBubbleSize val="0"/>
        </c:dLbls>
        <c:gapWidth val="150"/>
        <c:overlap val="100"/>
        <c:axId val="796763760"/>
        <c:axId val="891019744"/>
      </c:barChart>
      <c:catAx>
        <c:axId val="796763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019744"/>
        <c:crosses val="autoZero"/>
        <c:auto val="1"/>
        <c:lblAlgn val="ctr"/>
        <c:lblOffset val="100"/>
        <c:noMultiLvlLbl val="0"/>
      </c:catAx>
      <c:valAx>
        <c:axId val="891019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63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a:t>
            </a:r>
            <a:r>
              <a:rPr lang="en-US" baseline="0"/>
              <a:t> you take probiotics?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Graphs!$A$52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Graphs!$B$50:$C$51</c:f>
              <c:strCache>
                <c:ptCount val="2"/>
                <c:pt idx="0">
                  <c:v>Some college and Below</c:v>
                </c:pt>
                <c:pt idx="1">
                  <c:v>Bachelor's and Higher</c:v>
                </c:pt>
              </c:strCache>
            </c:strRef>
          </c:cat>
          <c:val>
            <c:numRef>
              <c:f>Graphs!$B$52:$C$52</c:f>
              <c:numCache>
                <c:formatCode>General</c:formatCode>
                <c:ptCount val="2"/>
                <c:pt idx="0">
                  <c:v>49.0</c:v>
                </c:pt>
                <c:pt idx="1">
                  <c:v>94.0</c:v>
                </c:pt>
              </c:numCache>
            </c:numRef>
          </c:val>
        </c:ser>
        <c:ser>
          <c:idx val="1"/>
          <c:order val="1"/>
          <c:tx>
            <c:strRef>
              <c:f>Graphs!$A$53</c:f>
              <c:strCache>
                <c:ptCount val="1"/>
                <c:pt idx="0">
                  <c:v>No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Graphs!$B$50:$C$51</c:f>
              <c:strCache>
                <c:ptCount val="2"/>
                <c:pt idx="0">
                  <c:v>Some college and Below</c:v>
                </c:pt>
                <c:pt idx="1">
                  <c:v>Bachelor's and Higher</c:v>
                </c:pt>
              </c:strCache>
            </c:strRef>
          </c:cat>
          <c:val>
            <c:numRef>
              <c:f>Graphs!$B$53:$C$53</c:f>
              <c:numCache>
                <c:formatCode>General</c:formatCode>
                <c:ptCount val="2"/>
                <c:pt idx="0">
                  <c:v>126.0</c:v>
                </c:pt>
                <c:pt idx="1">
                  <c:v>107.0</c:v>
                </c:pt>
              </c:numCache>
            </c:numRef>
          </c:val>
        </c:ser>
        <c:dLbls>
          <c:dLblPos val="inEnd"/>
          <c:showLegendKey val="0"/>
          <c:showVal val="1"/>
          <c:showCatName val="0"/>
          <c:showSerName val="0"/>
          <c:showPercent val="0"/>
          <c:showBubbleSize val="0"/>
        </c:dLbls>
        <c:gapWidth val="150"/>
        <c:overlap val="100"/>
        <c:axId val="890938928"/>
        <c:axId val="890941248"/>
      </c:barChart>
      <c:catAx>
        <c:axId val="890938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941248"/>
        <c:crosses val="autoZero"/>
        <c:auto val="1"/>
        <c:lblAlgn val="ctr"/>
        <c:lblOffset val="100"/>
        <c:noMultiLvlLbl val="0"/>
      </c:catAx>
      <c:valAx>
        <c:axId val="890941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93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What species (Mark all that apply)?</a:t>
            </a:r>
            <a:r>
              <a:rPr lang="en-US" sz="1400" b="0" i="0" u="none" strike="noStrike" baseline="0"/>
              <a:t>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Graphs!$A$56</c:f>
              <c:strCache>
                <c:ptCount val="1"/>
                <c:pt idx="0">
                  <c:v>Can recall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Graphs!$B$54:$C$55</c:f>
              <c:strCache>
                <c:ptCount val="2"/>
                <c:pt idx="0">
                  <c:v>Some college and Below</c:v>
                </c:pt>
                <c:pt idx="1">
                  <c:v>Bachelor's and Higher</c:v>
                </c:pt>
              </c:strCache>
            </c:strRef>
          </c:cat>
          <c:val>
            <c:numRef>
              <c:f>Graphs!$B$56:$C$56</c:f>
              <c:numCache>
                <c:formatCode>General</c:formatCode>
                <c:ptCount val="2"/>
                <c:pt idx="0">
                  <c:v>13.0</c:v>
                </c:pt>
                <c:pt idx="1">
                  <c:v>50.0</c:v>
                </c:pt>
              </c:numCache>
            </c:numRef>
          </c:val>
        </c:ser>
        <c:ser>
          <c:idx val="1"/>
          <c:order val="1"/>
          <c:tx>
            <c:strRef>
              <c:f>Graphs!$A$57</c:f>
              <c:strCache>
                <c:ptCount val="1"/>
                <c:pt idx="0">
                  <c:v>Cannot recall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Graphs!$B$54:$C$55</c:f>
              <c:strCache>
                <c:ptCount val="2"/>
                <c:pt idx="0">
                  <c:v>Some college and Below</c:v>
                </c:pt>
                <c:pt idx="1">
                  <c:v>Bachelor's and Higher</c:v>
                </c:pt>
              </c:strCache>
            </c:strRef>
          </c:cat>
          <c:val>
            <c:numRef>
              <c:f>Graphs!$B$57:$C$57</c:f>
              <c:numCache>
                <c:formatCode>General</c:formatCode>
                <c:ptCount val="2"/>
                <c:pt idx="0">
                  <c:v>36.0</c:v>
                </c:pt>
                <c:pt idx="1">
                  <c:v>44.0</c:v>
                </c:pt>
              </c:numCache>
            </c:numRef>
          </c:val>
        </c:ser>
        <c:dLbls>
          <c:dLblPos val="inEnd"/>
          <c:showLegendKey val="0"/>
          <c:showVal val="1"/>
          <c:showCatName val="0"/>
          <c:showSerName val="0"/>
          <c:showPercent val="0"/>
          <c:showBubbleSize val="0"/>
        </c:dLbls>
        <c:gapWidth val="150"/>
        <c:overlap val="100"/>
        <c:axId val="890712608"/>
        <c:axId val="890576912"/>
      </c:barChart>
      <c:catAx>
        <c:axId val="89071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576912"/>
        <c:crosses val="autoZero"/>
        <c:auto val="1"/>
        <c:lblAlgn val="ctr"/>
        <c:lblOffset val="100"/>
        <c:noMultiLvlLbl val="0"/>
      </c:catAx>
      <c:valAx>
        <c:axId val="890576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712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What is</a:t>
            </a:r>
            <a:r>
              <a:rPr lang="en-US" baseline="0" dirty="0"/>
              <a:t> the dosage of </a:t>
            </a:r>
            <a:r>
              <a:rPr lang="en-US" baseline="0" dirty="0" smtClean="0"/>
              <a:t>the probiotic</a:t>
            </a:r>
            <a:r>
              <a:rPr lang="en-US" baseline="0" dirty="0"/>
              <a:t>?</a:t>
            </a:r>
            <a:endParaRPr lang="en-US" dirty="0"/>
          </a:p>
        </c:rich>
      </c:tx>
      <c:layout>
        <c:manualLayout>
          <c:xMode val="edge"/>
          <c:yMode val="edge"/>
          <c:x val="0.222688569708437"/>
          <c:y val="0.043785648564145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Graphs!$A$17</c:f>
              <c:strCache>
                <c:ptCount val="1"/>
                <c:pt idx="0">
                  <c:v>Can recall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Graphs!$B$16:$D$16</c:f>
              <c:strCache>
                <c:ptCount val="3"/>
                <c:pt idx="0">
                  <c:v>Health food stores</c:v>
                </c:pt>
                <c:pt idx="1">
                  <c:v>Schools</c:v>
                </c:pt>
                <c:pt idx="2">
                  <c:v>Clinic</c:v>
                </c:pt>
              </c:strCache>
            </c:strRef>
          </c:cat>
          <c:val>
            <c:numRef>
              <c:f>Graphs!$B$17:$D$17</c:f>
              <c:numCache>
                <c:formatCode>General</c:formatCode>
                <c:ptCount val="3"/>
                <c:pt idx="0">
                  <c:v>26.0</c:v>
                </c:pt>
                <c:pt idx="1">
                  <c:v>6.0</c:v>
                </c:pt>
                <c:pt idx="2">
                  <c:v>17.0</c:v>
                </c:pt>
              </c:numCache>
            </c:numRef>
          </c:val>
        </c:ser>
        <c:ser>
          <c:idx val="1"/>
          <c:order val="1"/>
          <c:tx>
            <c:strRef>
              <c:f>Graphs!$A$18</c:f>
              <c:strCache>
                <c:ptCount val="1"/>
                <c:pt idx="0">
                  <c:v>Cannot recall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Graphs!$B$16:$D$16</c:f>
              <c:strCache>
                <c:ptCount val="3"/>
                <c:pt idx="0">
                  <c:v>Health food stores</c:v>
                </c:pt>
                <c:pt idx="1">
                  <c:v>Schools</c:v>
                </c:pt>
                <c:pt idx="2">
                  <c:v>Clinic</c:v>
                </c:pt>
              </c:strCache>
            </c:strRef>
          </c:cat>
          <c:val>
            <c:numRef>
              <c:f>Graphs!$B$18:$D$18</c:f>
              <c:numCache>
                <c:formatCode>General</c:formatCode>
                <c:ptCount val="3"/>
                <c:pt idx="0">
                  <c:v>30.0</c:v>
                </c:pt>
                <c:pt idx="1">
                  <c:v>24.0</c:v>
                </c:pt>
                <c:pt idx="2">
                  <c:v>45.0</c:v>
                </c:pt>
              </c:numCache>
            </c:numRef>
          </c:val>
        </c:ser>
        <c:dLbls>
          <c:dLblPos val="inEnd"/>
          <c:showLegendKey val="0"/>
          <c:showVal val="1"/>
          <c:showCatName val="0"/>
          <c:showSerName val="0"/>
          <c:showPercent val="0"/>
          <c:showBubbleSize val="0"/>
        </c:dLbls>
        <c:gapWidth val="150"/>
        <c:overlap val="100"/>
        <c:axId val="890949568"/>
        <c:axId val="890951616"/>
      </c:barChart>
      <c:catAx>
        <c:axId val="89094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951616"/>
        <c:crosses val="autoZero"/>
        <c:auto val="1"/>
        <c:lblAlgn val="ctr"/>
        <c:lblOffset val="100"/>
        <c:noMultiLvlLbl val="0"/>
      </c:catAx>
      <c:valAx>
        <c:axId val="890951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949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2/16/18</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5317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8" Type="http://schemas.openxmlformats.org/officeDocument/2006/relationships/chart" Target="../charts/chart5.xml"/><Relationship Id="rId9" Type="http://schemas.openxmlformats.org/officeDocument/2006/relationships/chart" Target="../charts/chart6.xml"/><Relationship Id="rId10" Type="http://schemas.openxmlformats.org/officeDocument/2006/relationships/chart" Target="../charts/chart7.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 Placeholder 169"/>
          <p:cNvSpPr>
            <a:spLocks noGrp="1"/>
          </p:cNvSpPr>
          <p:nvPr>
            <p:ph type="body" sz="quarter" idx="10"/>
          </p:nvPr>
        </p:nvSpPr>
        <p:spPr>
          <a:xfrm>
            <a:off x="565116" y="3063161"/>
            <a:ext cx="6285508" cy="8370630"/>
          </a:xfrm>
        </p:spPr>
        <p:txBody>
          <a:bodyPr/>
          <a:lstStyle/>
          <a:p>
            <a:r>
              <a:rPr lang="en-US" sz="1500" dirty="0"/>
              <a:t>Probiotics are live microorganisms that, when administered orally, modulate the gut microbiome and physiological activity and may improve overall </a:t>
            </a:r>
            <a:r>
              <a:rPr lang="en-US" sz="1500" dirty="0" smtClean="0"/>
              <a:t>health (1). </a:t>
            </a:r>
            <a:r>
              <a:rPr lang="en-US" sz="1500" dirty="0"/>
              <a:t>As evidence continues to establish the importance of the gut microbiome in health and disease states, many people seek to improve gut health through the consumption of probiotic foods and supplements. Several studies have been conducted assessing the clinical uses of </a:t>
            </a:r>
            <a:r>
              <a:rPr lang="en-US" sz="1500" i="1" dirty="0"/>
              <a:t>Lactobacillus </a:t>
            </a:r>
            <a:r>
              <a:rPr lang="en-US" sz="1500" i="1" dirty="0" err="1"/>
              <a:t>acidophilis</a:t>
            </a:r>
            <a:r>
              <a:rPr lang="en-US" sz="1500" i="1" dirty="0"/>
              <a:t>, Lactobacillus </a:t>
            </a:r>
            <a:r>
              <a:rPr lang="en-US" sz="1500" i="1" dirty="0" err="1"/>
              <a:t>rhamnosus</a:t>
            </a:r>
            <a:r>
              <a:rPr lang="en-US" sz="1500" i="1" dirty="0"/>
              <a:t>, and Bifidobacterium </a:t>
            </a:r>
            <a:r>
              <a:rPr lang="en-US" sz="1500" i="1" dirty="0" err="1"/>
              <a:t>bifidum</a:t>
            </a:r>
            <a:r>
              <a:rPr lang="en-US" sz="1500" i="1" dirty="0"/>
              <a:t> </a:t>
            </a:r>
            <a:r>
              <a:rPr lang="en-US" sz="1500" dirty="0"/>
              <a:t>for gastrointestinal and skin </a:t>
            </a:r>
            <a:r>
              <a:rPr lang="en-US" sz="1500" dirty="0" smtClean="0"/>
              <a:t>health</a:t>
            </a:r>
            <a:r>
              <a:rPr lang="en-US" sz="1500" dirty="0"/>
              <a:t> </a:t>
            </a:r>
            <a:r>
              <a:rPr lang="en-US" sz="1500" dirty="0" smtClean="0"/>
              <a:t>(2-5). </a:t>
            </a:r>
            <a:r>
              <a:rPr lang="en-US" sz="1500" dirty="0"/>
              <a:t>There is some evidence available supporting the use of certain probiotics for gastrointestinal illnesses, such as inflammatory bowel disease, irritable bowel syndrome, and diarrhea, but results of clinical trials have been </a:t>
            </a:r>
            <a:r>
              <a:rPr lang="en-US" sz="1500" dirty="0" smtClean="0"/>
              <a:t>inconsistent (2).</a:t>
            </a:r>
          </a:p>
          <a:p>
            <a:endParaRPr lang="en-US" sz="1500" dirty="0"/>
          </a:p>
          <a:p>
            <a:r>
              <a:rPr lang="en-US" sz="1500" dirty="0"/>
              <a:t>With the increasing popularity of probiotic supplementation, it is important for both consumers and healthcare providers to be aware of their compositions </a:t>
            </a:r>
            <a:r>
              <a:rPr lang="en-US" sz="1500" dirty="0" smtClean="0"/>
              <a:t>(6). </a:t>
            </a:r>
            <a:r>
              <a:rPr lang="en-US" sz="1500" dirty="0"/>
              <a:t>Chin-Lee et al. conducted a small-scale study in a community-based health care setting and found that 65.2% of patients reported being familiar with probiotics and 29.9% reported having previously used probiotics.   Of those who have used probiotics, 38.8% were unable to identify a bacterial strain present in the </a:t>
            </a:r>
            <a:r>
              <a:rPr lang="en-US" sz="1500" dirty="0" smtClean="0"/>
              <a:t>supplement</a:t>
            </a:r>
            <a:r>
              <a:rPr lang="en-US" sz="1500" dirty="0"/>
              <a:t> </a:t>
            </a:r>
            <a:r>
              <a:rPr lang="en-US" sz="1500" dirty="0" smtClean="0"/>
              <a:t>(7). </a:t>
            </a:r>
            <a:r>
              <a:rPr lang="en-US" sz="1500" dirty="0"/>
              <a:t>Considering various bacterial strains could have markedly different effects, it becomes important to assess patient knowledge about probiotics, and their motivation for taking them. </a:t>
            </a:r>
            <a:endParaRPr lang="en-US" sz="1500" dirty="0" smtClean="0"/>
          </a:p>
          <a:p>
            <a:endParaRPr lang="en-US" sz="1500" dirty="0"/>
          </a:p>
          <a:p>
            <a:r>
              <a:rPr lang="en-US" sz="1500" dirty="0"/>
              <a:t>The purpose of this study is to determine which probiotic strains are commercially available, and to characterize probiotic use among the general population. The goal of this study was to analyze survey results from participants in the Sacramento community to determine trends in probiotic use. The results of this study will aid in patient counseling by providing a better understanding of the motivation behind ingesting probiotics.</a:t>
            </a:r>
          </a:p>
          <a:p>
            <a:endParaRPr lang="en-US" dirty="0"/>
          </a:p>
        </p:txBody>
      </p:sp>
      <p:sp>
        <p:nvSpPr>
          <p:cNvPr id="171" name="Text Placeholder 170"/>
          <p:cNvSpPr>
            <a:spLocks noGrp="1"/>
          </p:cNvSpPr>
          <p:nvPr>
            <p:ph type="body" sz="quarter" idx="11"/>
          </p:nvPr>
        </p:nvSpPr>
        <p:spPr/>
        <p:txBody>
          <a:bodyPr/>
          <a:lstStyle/>
          <a:p>
            <a:r>
              <a:rPr lang="en-US" dirty="0" smtClean="0"/>
              <a:t>INTRODUCTION</a:t>
            </a:r>
            <a:endParaRPr lang="en-US" dirty="0"/>
          </a:p>
        </p:txBody>
      </p:sp>
      <p:sp>
        <p:nvSpPr>
          <p:cNvPr id="174" name="Text Placeholder 173"/>
          <p:cNvSpPr>
            <a:spLocks noGrp="1"/>
          </p:cNvSpPr>
          <p:nvPr>
            <p:ph type="body" sz="quarter" idx="20"/>
          </p:nvPr>
        </p:nvSpPr>
        <p:spPr>
          <a:xfrm>
            <a:off x="468793" y="11440831"/>
            <a:ext cx="6281539" cy="428684"/>
          </a:xfrm>
        </p:spPr>
        <p:txBody>
          <a:bodyPr/>
          <a:lstStyle/>
          <a:p>
            <a:r>
              <a:rPr lang="en-US" dirty="0" smtClean="0"/>
              <a:t>OBJECTIVES</a:t>
            </a:r>
            <a:endParaRPr lang="en-US" dirty="0"/>
          </a:p>
        </p:txBody>
      </p:sp>
      <p:sp>
        <p:nvSpPr>
          <p:cNvPr id="175" name="Text Placeholder 174"/>
          <p:cNvSpPr>
            <a:spLocks noGrp="1"/>
          </p:cNvSpPr>
          <p:nvPr>
            <p:ph type="body" sz="quarter" idx="21"/>
          </p:nvPr>
        </p:nvSpPr>
        <p:spPr>
          <a:xfrm>
            <a:off x="7241978" y="3063161"/>
            <a:ext cx="6280546" cy="10974420"/>
          </a:xfrm>
        </p:spPr>
        <p:txBody>
          <a:bodyPr/>
          <a:lstStyle/>
          <a:p>
            <a:r>
              <a:rPr lang="en-US" sz="1500" b="1" dirty="0"/>
              <a:t>Participants</a:t>
            </a:r>
            <a:endParaRPr lang="en-US" sz="1500" dirty="0"/>
          </a:p>
          <a:p>
            <a:r>
              <a:rPr lang="en-US" sz="1500" dirty="0"/>
              <a:t>The survey was reviewed and determined to be exempt by the University of California, Davis (UCD) Institutional Review Board.  Participants were recruited from the UCD Dermatology Clinic, as well as members of the community at approved locations within a 100-mile radius, as they exited the clinic or other public location. Those who were under 18 years of age, or could not understand and speak English were excluded from participating.</a:t>
            </a:r>
          </a:p>
          <a:p>
            <a:r>
              <a:rPr lang="en-US" sz="1500" dirty="0"/>
              <a:t> </a:t>
            </a:r>
          </a:p>
          <a:p>
            <a:r>
              <a:rPr lang="en-US" sz="1500" b="1" dirty="0"/>
              <a:t>Study Design</a:t>
            </a:r>
            <a:endParaRPr lang="en-US" sz="1500" dirty="0"/>
          </a:p>
          <a:p>
            <a:r>
              <a:rPr lang="en-US" sz="1500" i="1" dirty="0"/>
              <a:t>Survey</a:t>
            </a:r>
            <a:endParaRPr lang="en-US" sz="1500" dirty="0"/>
          </a:p>
          <a:p>
            <a:r>
              <a:rPr lang="en-US" sz="1500" dirty="0"/>
              <a:t>Participation of subjects who met inclusion and exclusion criteria was anonymous and voluntary, and subjects were not compensated for their time. The online survey consisted of 11 questions assessing probiotic knowledge and use, and 2 demographic questions inquiring about education level and ethnicity. Individuals who had previously taken probiotic supplements were directed to 9 additional questions, while those who had never taken probiotic supplements were directed to 2 additional questions. For questions evaluating the importance of various factors in the purchase of probiotic supplements, subjects were asked to rate each factor on a scale of 0-3, 0 being not important, and 3 being extremely important. All subjects were directed to the 2 demographic questions regardless of previous probiotic use. </a:t>
            </a:r>
            <a:endParaRPr lang="en-US" sz="1500" dirty="0" smtClean="0"/>
          </a:p>
          <a:p>
            <a:r>
              <a:rPr lang="en-US" sz="1500" dirty="0"/>
              <a:t> </a:t>
            </a:r>
          </a:p>
          <a:p>
            <a:r>
              <a:rPr lang="en-US" sz="1500" i="1" dirty="0"/>
              <a:t>Data Collection of Commercially Available Probiotics</a:t>
            </a:r>
            <a:endParaRPr lang="en-US" sz="1500" dirty="0"/>
          </a:p>
          <a:p>
            <a:r>
              <a:rPr lang="en-US" sz="1500" dirty="0"/>
              <a:t>Probiotic data was collected from various stores within 100 miles of the Sacramento region. All capsules, powders, and drinks labeled as a “probiotic” that included bacterial strains on the nutrition fact labels were included in the data set. Duplicates from each store were not included. The research team collected data on the store, brand, price, refrigeration status, advertised use, dose of strains, and the specific bacterial strains included in the supplement. All species included in the nutrition facts were recorded. Advertised use was determined based on what was written on the packaging, with more than one use possible. </a:t>
            </a:r>
          </a:p>
          <a:p>
            <a:r>
              <a:rPr lang="en-US" sz="1500" b="1" dirty="0"/>
              <a:t> </a:t>
            </a:r>
            <a:endParaRPr lang="en-US" sz="1500" dirty="0"/>
          </a:p>
          <a:p>
            <a:r>
              <a:rPr lang="en-US" sz="1500" b="1" dirty="0"/>
              <a:t>Statistical Analysis</a:t>
            </a:r>
            <a:endParaRPr lang="en-US" sz="1500" dirty="0"/>
          </a:p>
          <a:p>
            <a:r>
              <a:rPr lang="en-US" sz="1500" dirty="0"/>
              <a:t>Chi-squared test was performed to compare categorical survey responses. </a:t>
            </a:r>
            <a:r>
              <a:rPr lang="en-US" sz="1500" dirty="0" err="1"/>
              <a:t>Kruskal-wallis</a:t>
            </a:r>
            <a:r>
              <a:rPr lang="en-US" sz="1500" dirty="0"/>
              <a:t> test was used to compare intergroup ratings of importance, followed by post hoc testing using Dunn’s test. Education level was divided into “some college and below” and “bachelor’s degree and above</a:t>
            </a:r>
            <a:r>
              <a:rPr lang="en-US" sz="1500" dirty="0" smtClean="0"/>
              <a:t>.”</a:t>
            </a:r>
            <a:endParaRPr lang="en-US" sz="1500" dirty="0"/>
          </a:p>
        </p:txBody>
      </p:sp>
      <p:sp>
        <p:nvSpPr>
          <p:cNvPr id="176" name="Text Placeholder 175"/>
          <p:cNvSpPr>
            <a:spLocks noGrp="1"/>
          </p:cNvSpPr>
          <p:nvPr>
            <p:ph type="body" sz="quarter" idx="22"/>
          </p:nvPr>
        </p:nvSpPr>
        <p:spPr/>
        <p:txBody>
          <a:bodyPr/>
          <a:lstStyle/>
          <a:p>
            <a:r>
              <a:rPr lang="en-US" dirty="0" smtClean="0"/>
              <a:t>METHODS</a:t>
            </a:r>
            <a:endParaRPr lang="en-US" dirty="0"/>
          </a:p>
        </p:txBody>
      </p:sp>
      <p:sp>
        <p:nvSpPr>
          <p:cNvPr id="178" name="Text Placeholder 177"/>
          <p:cNvSpPr>
            <a:spLocks noGrp="1"/>
          </p:cNvSpPr>
          <p:nvPr>
            <p:ph type="body" sz="quarter" idx="24"/>
          </p:nvPr>
        </p:nvSpPr>
        <p:spPr/>
        <p:txBody>
          <a:bodyPr/>
          <a:lstStyle/>
          <a:p>
            <a:r>
              <a:rPr lang="en-US" dirty="0" smtClean="0"/>
              <a:t>RESULTS</a:t>
            </a:r>
            <a:endParaRPr lang="en-US" dirty="0"/>
          </a:p>
        </p:txBody>
      </p:sp>
      <p:sp>
        <p:nvSpPr>
          <p:cNvPr id="179" name="Text Placeholder 178"/>
          <p:cNvSpPr>
            <a:spLocks noGrp="1"/>
          </p:cNvSpPr>
          <p:nvPr>
            <p:ph type="body" sz="quarter" idx="25"/>
          </p:nvPr>
        </p:nvSpPr>
        <p:spPr>
          <a:xfrm>
            <a:off x="20587498" y="5743899"/>
            <a:ext cx="6279386" cy="428684"/>
          </a:xfrm>
        </p:spPr>
        <p:txBody>
          <a:bodyPr/>
          <a:lstStyle/>
          <a:p>
            <a:r>
              <a:rPr lang="en-US" dirty="0" smtClean="0"/>
              <a:t>CONCLUSIONS</a:t>
            </a:r>
            <a:endParaRPr lang="en-US" dirty="0"/>
          </a:p>
        </p:txBody>
      </p:sp>
      <p:sp>
        <p:nvSpPr>
          <p:cNvPr id="180" name="Text Placeholder 179"/>
          <p:cNvSpPr>
            <a:spLocks noGrp="1"/>
          </p:cNvSpPr>
          <p:nvPr>
            <p:ph type="body" sz="quarter" idx="26"/>
          </p:nvPr>
        </p:nvSpPr>
        <p:spPr>
          <a:xfrm>
            <a:off x="20587498" y="6111159"/>
            <a:ext cx="6279386" cy="3265366"/>
          </a:xfrm>
        </p:spPr>
        <p:txBody>
          <a:bodyPr/>
          <a:lstStyle/>
          <a:p>
            <a:pPr marL="285750" indent="-285750">
              <a:buFont typeface="Arial" charset="0"/>
              <a:buChar char="•"/>
            </a:pPr>
            <a:r>
              <a:rPr lang="en-US" dirty="0"/>
              <a:t>Although probiotic use is prevalent among the Sacramento community, most people are unfamiliar with the composition of their supplement. </a:t>
            </a:r>
            <a:endParaRPr lang="en-US" dirty="0" smtClean="0"/>
          </a:p>
          <a:p>
            <a:pPr marL="285750" indent="-285750">
              <a:buFont typeface="Arial" charset="0"/>
              <a:buChar char="•"/>
            </a:pPr>
            <a:r>
              <a:rPr lang="en-US" dirty="0" smtClean="0"/>
              <a:t>Our </a:t>
            </a:r>
            <a:r>
              <a:rPr lang="en-US" dirty="0"/>
              <a:t>data supports previous results indicating that education and health-consciousness are predictive factors of probiotic use and knowledge, demonstrating a fundamental difference between populations that take supplements, and those that do not. </a:t>
            </a:r>
            <a:endParaRPr lang="en-US" dirty="0" smtClean="0"/>
          </a:p>
          <a:p>
            <a:pPr marL="285750" indent="-285750">
              <a:buFont typeface="Arial" charset="0"/>
              <a:buChar char="•"/>
            </a:pPr>
            <a:r>
              <a:rPr lang="en-US" dirty="0" smtClean="0"/>
              <a:t>Analysis </a:t>
            </a:r>
            <a:r>
              <a:rPr lang="en-US" dirty="0"/>
              <a:t>of probiotics sold in stores show that there is an overwhelmingly large variation in the characteristics of these supplements, which means every person could be taking something very different, while at the same time, all hoping for the same end result—improved gut function. </a:t>
            </a:r>
            <a:endParaRPr lang="en-US" dirty="0" smtClean="0"/>
          </a:p>
          <a:p>
            <a:pPr marL="285750" indent="-285750">
              <a:buFont typeface="Arial" charset="0"/>
              <a:buChar char="•"/>
            </a:pPr>
            <a:r>
              <a:rPr lang="en-US" dirty="0" smtClean="0"/>
              <a:t>Larger </a:t>
            </a:r>
            <a:r>
              <a:rPr lang="en-US" dirty="0"/>
              <a:t>studies are needed to determine proper composition, doses, and uses, to guide consumers in making more educated health-care decisions.</a:t>
            </a:r>
          </a:p>
          <a:p>
            <a:endParaRPr lang="en-US" dirty="0"/>
          </a:p>
        </p:txBody>
      </p:sp>
      <p:sp>
        <p:nvSpPr>
          <p:cNvPr id="181" name="Text Placeholder 180"/>
          <p:cNvSpPr>
            <a:spLocks noGrp="1"/>
          </p:cNvSpPr>
          <p:nvPr>
            <p:ph type="body" sz="quarter" idx="27"/>
          </p:nvPr>
        </p:nvSpPr>
        <p:spPr>
          <a:xfrm>
            <a:off x="20631516" y="9307652"/>
            <a:ext cx="6279386" cy="428684"/>
          </a:xfrm>
        </p:spPr>
        <p:txBody>
          <a:bodyPr/>
          <a:lstStyle/>
          <a:p>
            <a:r>
              <a:rPr lang="en-US" dirty="0" smtClean="0"/>
              <a:t>REFERENCES</a:t>
            </a:r>
            <a:endParaRPr lang="en-US" dirty="0"/>
          </a:p>
        </p:txBody>
      </p:sp>
      <p:sp>
        <p:nvSpPr>
          <p:cNvPr id="182" name="Text Placeholder 181"/>
          <p:cNvSpPr>
            <a:spLocks noGrp="1"/>
          </p:cNvSpPr>
          <p:nvPr>
            <p:ph type="body" sz="quarter" idx="28"/>
          </p:nvPr>
        </p:nvSpPr>
        <p:spPr>
          <a:xfrm>
            <a:off x="20680499" y="9682361"/>
            <a:ext cx="6282531" cy="4668078"/>
          </a:xfrm>
        </p:spPr>
        <p:txBody>
          <a:bodyPr/>
          <a:lstStyle/>
          <a:p>
            <a:r>
              <a:rPr lang="en-US" sz="1350" dirty="0" smtClean="0"/>
              <a:t>1. Conly </a:t>
            </a:r>
            <a:r>
              <a:rPr lang="en-US" sz="1350" dirty="0"/>
              <a:t>JM, Johnston LB. Coming full circle: From antibiotics to probiotics and prebiotics. </a:t>
            </a:r>
            <a:r>
              <a:rPr lang="en-US" sz="1350" i="1" dirty="0"/>
              <a:t>Can J Infect Dis Med </a:t>
            </a:r>
            <a:r>
              <a:rPr lang="en-US" sz="1350" i="1" dirty="0" err="1"/>
              <a:t>Microbiol</a:t>
            </a:r>
            <a:r>
              <a:rPr lang="en-US" sz="1350" i="1" dirty="0"/>
              <a:t>. </a:t>
            </a:r>
            <a:r>
              <a:rPr lang="en-US" sz="1350" dirty="0"/>
              <a:t>2004;15(3):161-163.</a:t>
            </a:r>
          </a:p>
          <a:p>
            <a:r>
              <a:rPr lang="en-US" sz="1350" dirty="0" smtClean="0"/>
              <a:t>2.Islam </a:t>
            </a:r>
            <a:r>
              <a:rPr lang="en-US" sz="1350" dirty="0"/>
              <a:t>SU. Clinical Uses of Probiotics. </a:t>
            </a:r>
            <a:r>
              <a:rPr lang="en-US" sz="1350" i="1" dirty="0"/>
              <a:t>Medicine (Baltimore). </a:t>
            </a:r>
            <a:r>
              <a:rPr lang="en-US" sz="1350" dirty="0"/>
              <a:t>2016;95(5):e2658.</a:t>
            </a:r>
          </a:p>
          <a:p>
            <a:r>
              <a:rPr lang="en-US" sz="1350" dirty="0" smtClean="0"/>
              <a:t>3.van </a:t>
            </a:r>
            <a:r>
              <a:rPr lang="en-US" sz="1350" dirty="0"/>
              <a:t>der Aa LB, Heymans HS, van </a:t>
            </a:r>
            <a:r>
              <a:rPr lang="en-US" sz="1350" dirty="0" err="1"/>
              <a:t>Aalderen</a:t>
            </a:r>
            <a:r>
              <a:rPr lang="en-US" sz="1350" dirty="0"/>
              <a:t> WM, </a:t>
            </a:r>
            <a:r>
              <a:rPr lang="en-US" sz="1350" dirty="0" err="1"/>
              <a:t>Sprikkelman</a:t>
            </a:r>
            <a:r>
              <a:rPr lang="en-US" sz="1350" dirty="0"/>
              <a:t> AB. Probiotics and prebiotics in atopic dermatitis: review of the theoretical background and clinical evidence. </a:t>
            </a:r>
            <a:r>
              <a:rPr lang="en-US" sz="1350" i="1" dirty="0" err="1"/>
              <a:t>Pediatr</a:t>
            </a:r>
            <a:r>
              <a:rPr lang="en-US" sz="1350" i="1" dirty="0"/>
              <a:t> Allergy </a:t>
            </a:r>
            <a:r>
              <a:rPr lang="en-US" sz="1350" i="1" dirty="0" err="1"/>
              <a:t>Immunol</a:t>
            </a:r>
            <a:r>
              <a:rPr lang="en-US" sz="1350" i="1" dirty="0"/>
              <a:t>. </a:t>
            </a:r>
            <a:r>
              <a:rPr lang="en-US" sz="1350" dirty="0"/>
              <a:t>2010;21(2 Pt 2):e355-367.</a:t>
            </a:r>
          </a:p>
          <a:p>
            <a:r>
              <a:rPr lang="en-US" sz="1350" dirty="0" smtClean="0"/>
              <a:t>4.Kajander </a:t>
            </a:r>
            <a:r>
              <a:rPr lang="en-US" sz="1350" dirty="0"/>
              <a:t>K, </a:t>
            </a:r>
            <a:r>
              <a:rPr lang="en-US" sz="1350" dirty="0" err="1"/>
              <a:t>Myllyluoma</a:t>
            </a:r>
            <a:r>
              <a:rPr lang="en-US" sz="1350" dirty="0"/>
              <a:t> E, </a:t>
            </a:r>
            <a:r>
              <a:rPr lang="en-US" sz="1350" dirty="0" err="1"/>
              <a:t>Rajilic-Stojanovic</a:t>
            </a:r>
            <a:r>
              <a:rPr lang="en-US" sz="1350" dirty="0"/>
              <a:t> M, et al. Clinical trial: multispecies probiotic supplementation alleviates the symptoms of irritable bowel syndrome and stabilizes intestinal microbiota. </a:t>
            </a:r>
            <a:r>
              <a:rPr lang="en-US" sz="1350" i="1" dirty="0"/>
              <a:t>Aliment </a:t>
            </a:r>
            <a:r>
              <a:rPr lang="en-US" sz="1350" i="1" dirty="0" err="1"/>
              <a:t>Pharmacol</a:t>
            </a:r>
            <a:r>
              <a:rPr lang="en-US" sz="1350" i="1" dirty="0"/>
              <a:t> </a:t>
            </a:r>
            <a:r>
              <a:rPr lang="en-US" sz="1350" i="1" dirty="0" err="1"/>
              <a:t>Ther</a:t>
            </a:r>
            <a:r>
              <a:rPr lang="en-US" sz="1350" i="1" dirty="0"/>
              <a:t>. </a:t>
            </a:r>
            <a:r>
              <a:rPr lang="en-US" sz="1350" dirty="0"/>
              <a:t>2008;27(1):48-57.</a:t>
            </a:r>
          </a:p>
          <a:p>
            <a:r>
              <a:rPr lang="en-US" sz="1350" dirty="0" smtClean="0"/>
              <a:t>5.Fabbrocini </a:t>
            </a:r>
            <a:r>
              <a:rPr lang="en-US" sz="1350" dirty="0"/>
              <a:t>G, </a:t>
            </a:r>
            <a:r>
              <a:rPr lang="en-US" sz="1350" dirty="0" err="1"/>
              <a:t>Bertona</a:t>
            </a:r>
            <a:r>
              <a:rPr lang="en-US" sz="1350" dirty="0"/>
              <a:t> M, </a:t>
            </a:r>
            <a:r>
              <a:rPr lang="en-US" sz="1350" dirty="0" err="1"/>
              <a:t>Picazo</a:t>
            </a:r>
            <a:r>
              <a:rPr lang="en-US" sz="1350" dirty="0"/>
              <a:t> O, </a:t>
            </a:r>
            <a:r>
              <a:rPr lang="en-US" sz="1350" dirty="0" err="1"/>
              <a:t>Pareja-Galeano</a:t>
            </a:r>
            <a:r>
              <a:rPr lang="en-US" sz="1350" dirty="0"/>
              <a:t> H, </a:t>
            </a:r>
            <a:r>
              <a:rPr lang="en-US" sz="1350" dirty="0" err="1"/>
              <a:t>Monfrecola</a:t>
            </a:r>
            <a:r>
              <a:rPr lang="en-US" sz="1350" dirty="0"/>
              <a:t> G, Emanuele E. Supplementation with Lactobacillus </a:t>
            </a:r>
            <a:r>
              <a:rPr lang="en-US" sz="1350" dirty="0" err="1"/>
              <a:t>rhamnosus</a:t>
            </a:r>
            <a:r>
              <a:rPr lang="en-US" sz="1350" dirty="0"/>
              <a:t> SP1 </a:t>
            </a:r>
            <a:r>
              <a:rPr lang="en-US" sz="1350" dirty="0" err="1"/>
              <a:t>normalises</a:t>
            </a:r>
            <a:r>
              <a:rPr lang="en-US" sz="1350" dirty="0"/>
              <a:t> skin expression of genes implicated in insulin </a:t>
            </a:r>
            <a:r>
              <a:rPr lang="en-US" sz="1350" dirty="0" err="1"/>
              <a:t>signalling</a:t>
            </a:r>
            <a:r>
              <a:rPr lang="en-US" sz="1350" dirty="0"/>
              <a:t> and improves adult acne. </a:t>
            </a:r>
            <a:r>
              <a:rPr lang="en-US" sz="1350" i="1" dirty="0" err="1"/>
              <a:t>Benef</a:t>
            </a:r>
            <a:r>
              <a:rPr lang="en-US" sz="1350" i="1" dirty="0"/>
              <a:t> Microbes. </a:t>
            </a:r>
            <a:r>
              <a:rPr lang="en-US" sz="1350" dirty="0"/>
              <a:t>2016;7(5):625-630.</a:t>
            </a:r>
          </a:p>
          <a:p>
            <a:r>
              <a:rPr lang="en-US" sz="1350" dirty="0" smtClean="0"/>
              <a:t>6.Vanderhoof </a:t>
            </a:r>
            <a:r>
              <a:rPr lang="en-US" sz="1350" dirty="0"/>
              <a:t>JA, Young R. Probiotics in the United States. </a:t>
            </a:r>
            <a:r>
              <a:rPr lang="en-US" sz="1350" i="1" dirty="0" err="1"/>
              <a:t>Clin</a:t>
            </a:r>
            <a:r>
              <a:rPr lang="en-US" sz="1350" i="1" dirty="0"/>
              <a:t> Infect Dis. </a:t>
            </a:r>
            <a:r>
              <a:rPr lang="en-US" sz="1350" dirty="0"/>
              <a:t>2008;46 </a:t>
            </a:r>
            <a:r>
              <a:rPr lang="en-US" sz="1350" dirty="0" err="1"/>
              <a:t>Suppl</a:t>
            </a:r>
            <a:r>
              <a:rPr lang="en-US" sz="1350" dirty="0"/>
              <a:t> 2:S67-72; discussion S144-151.</a:t>
            </a:r>
          </a:p>
          <a:p>
            <a:r>
              <a:rPr lang="en-US" sz="1350" dirty="0" smtClean="0"/>
              <a:t>7.Chin-Lee </a:t>
            </a:r>
            <a:r>
              <a:rPr lang="en-US" sz="1350" dirty="0"/>
              <a:t>B, Curry WJ, </a:t>
            </a:r>
            <a:r>
              <a:rPr lang="en-US" sz="1350" dirty="0" err="1"/>
              <a:t>Fetterman</a:t>
            </a:r>
            <a:r>
              <a:rPr lang="en-US" sz="1350" dirty="0"/>
              <a:t> J, </a:t>
            </a:r>
            <a:r>
              <a:rPr lang="en-US" sz="1350" dirty="0" err="1"/>
              <a:t>Graybill</a:t>
            </a:r>
            <a:r>
              <a:rPr lang="en-US" sz="1350" dirty="0"/>
              <a:t> MA, </a:t>
            </a:r>
            <a:r>
              <a:rPr lang="en-US" sz="1350" dirty="0" err="1"/>
              <a:t>Karpa</a:t>
            </a:r>
            <a:r>
              <a:rPr lang="en-US" sz="1350" dirty="0"/>
              <a:t> K. Patient experience and use of probiotics in community-based health care settings. </a:t>
            </a:r>
            <a:r>
              <a:rPr lang="en-US" sz="1350" i="1" dirty="0"/>
              <a:t>Patient Prefer Adherence. </a:t>
            </a:r>
            <a:r>
              <a:rPr lang="en-US" sz="1350" dirty="0"/>
              <a:t>2014;8:1513-1520</a:t>
            </a:r>
            <a:r>
              <a:rPr lang="en-US" sz="1350" dirty="0" smtClean="0"/>
              <a:t>.</a:t>
            </a:r>
            <a:endParaRPr lang="en-US" sz="1350" dirty="0"/>
          </a:p>
        </p:txBody>
      </p:sp>
      <p:sp>
        <p:nvSpPr>
          <p:cNvPr id="183" name="Text Placeholder 182"/>
          <p:cNvSpPr>
            <a:spLocks noGrp="1"/>
          </p:cNvSpPr>
          <p:nvPr>
            <p:ph type="body" sz="quarter" idx="29"/>
          </p:nvPr>
        </p:nvSpPr>
        <p:spPr>
          <a:xfrm>
            <a:off x="20631516" y="14327315"/>
            <a:ext cx="6279386" cy="428684"/>
          </a:xfrm>
        </p:spPr>
        <p:txBody>
          <a:bodyPr/>
          <a:lstStyle/>
          <a:p>
            <a:r>
              <a:rPr lang="en-US" dirty="0" smtClean="0"/>
              <a:t>ACKNOWLEDGEMENTS</a:t>
            </a:r>
            <a:endParaRPr lang="en-US" dirty="0"/>
          </a:p>
        </p:txBody>
      </p:sp>
      <p:sp>
        <p:nvSpPr>
          <p:cNvPr id="184" name="Text Placeholder 183"/>
          <p:cNvSpPr>
            <a:spLocks noGrp="1"/>
          </p:cNvSpPr>
          <p:nvPr>
            <p:ph type="body" sz="quarter" idx="30"/>
          </p:nvPr>
        </p:nvSpPr>
        <p:spPr>
          <a:xfrm>
            <a:off x="20628371" y="14755999"/>
            <a:ext cx="6282531" cy="1125570"/>
          </a:xfrm>
        </p:spPr>
        <p:txBody>
          <a:bodyPr/>
          <a:lstStyle/>
          <a:p>
            <a:r>
              <a:rPr lang="en-US" dirty="0" smtClean="0"/>
              <a:t>Thank you to the UC Davis Dermatology Clinic, Davis Food Co-Op, Trader Joes, and Sprouts, for allowing us to survey at their location. Thank you to the UC Davis CTST Biostatistics team for your guidance in performing the statistical analysis. </a:t>
            </a:r>
            <a:endParaRPr lang="en-US" dirty="0"/>
          </a:p>
        </p:txBody>
      </p:sp>
      <p:sp>
        <p:nvSpPr>
          <p:cNvPr id="185" name="Text Placeholder 184"/>
          <p:cNvSpPr>
            <a:spLocks noGrp="1"/>
          </p:cNvSpPr>
          <p:nvPr>
            <p:ph type="body" sz="quarter" idx="95"/>
          </p:nvPr>
        </p:nvSpPr>
        <p:spPr/>
        <p:txBody>
          <a:bodyPr/>
          <a:lstStyle/>
          <a:p>
            <a:endParaRPr lang="en-US"/>
          </a:p>
        </p:txBody>
      </p:sp>
      <p:sp>
        <p:nvSpPr>
          <p:cNvPr id="186" name="Text Placeholder 185"/>
          <p:cNvSpPr>
            <a:spLocks noGrp="1"/>
          </p:cNvSpPr>
          <p:nvPr>
            <p:ph type="body" sz="quarter" idx="96"/>
          </p:nvPr>
        </p:nvSpPr>
        <p:spPr>
          <a:xfrm>
            <a:off x="576461" y="12036339"/>
            <a:ext cx="6285508" cy="1971955"/>
          </a:xfrm>
        </p:spPr>
        <p:txBody>
          <a:bodyPr/>
          <a:lstStyle/>
          <a:p>
            <a:r>
              <a:rPr lang="en-US" sz="1500" dirty="0"/>
              <a:t>The primary objective was to determine incentives for taking probiotics and knowledge about probiotic composition of consumers in the Sacramento region. </a:t>
            </a:r>
            <a:endParaRPr lang="en-US" sz="1500" dirty="0" smtClean="0"/>
          </a:p>
          <a:p>
            <a:endParaRPr lang="en-US" sz="1500" dirty="0"/>
          </a:p>
          <a:p>
            <a:r>
              <a:rPr lang="en-US" sz="1500" dirty="0" smtClean="0"/>
              <a:t>A </a:t>
            </a:r>
            <a:r>
              <a:rPr lang="en-US" sz="1500" dirty="0"/>
              <a:t>secondary objective was to determine brands, dosages, prices, advertised benefits, and refrigeration status of commercially available probiotics in the Sacramento region. </a:t>
            </a:r>
          </a:p>
        </p:txBody>
      </p:sp>
      <p:sp>
        <p:nvSpPr>
          <p:cNvPr id="187" name="Text Placeholder 186"/>
          <p:cNvSpPr>
            <a:spLocks noGrp="1"/>
          </p:cNvSpPr>
          <p:nvPr>
            <p:ph type="body" sz="quarter" idx="107"/>
          </p:nvPr>
        </p:nvSpPr>
        <p:spPr/>
        <p:txBody>
          <a:bodyPr/>
          <a:lstStyle/>
          <a:p>
            <a:endParaRPr lang="en-US"/>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p:txBody>
          <a:bodyPr/>
          <a:lstStyle/>
          <a:p>
            <a:endParaRPr lang="en-US"/>
          </a:p>
        </p:txBody>
      </p:sp>
      <p:sp>
        <p:nvSpPr>
          <p:cNvPr id="196" name="Text Placeholder 195"/>
          <p:cNvSpPr>
            <a:spLocks noGrp="1"/>
          </p:cNvSpPr>
          <p:nvPr>
            <p:ph type="body" sz="quarter" idx="123"/>
          </p:nvPr>
        </p:nvSpPr>
        <p:spPr/>
        <p:txBody>
          <a:bodyPr/>
          <a:lstStyle/>
          <a:p>
            <a:endParaRPr lang="en-US"/>
          </a:p>
        </p:txBody>
      </p:sp>
      <p:sp>
        <p:nvSpPr>
          <p:cNvPr id="197" name="Text Placeholder 196"/>
          <p:cNvSpPr>
            <a:spLocks noGrp="1"/>
          </p:cNvSpPr>
          <p:nvPr>
            <p:ph type="body" sz="quarter" idx="124"/>
          </p:nvPr>
        </p:nvSpPr>
        <p:spPr/>
        <p:txBody>
          <a:bodyPr/>
          <a:lstStyle/>
          <a:p>
            <a:endParaRPr lang="en-US"/>
          </a:p>
        </p:txBody>
      </p:sp>
      <p:sp>
        <p:nvSpPr>
          <p:cNvPr id="198" name="Text Placeholder 197"/>
          <p:cNvSpPr>
            <a:spLocks noGrp="1"/>
          </p:cNvSpPr>
          <p:nvPr>
            <p:ph type="body" sz="quarter" idx="125"/>
          </p:nvPr>
        </p:nvSpPr>
        <p:spPr/>
        <p:txBody>
          <a:bodyPr/>
          <a:lstStyle/>
          <a:p>
            <a:endParaRPr lang="en-US" dirty="0"/>
          </a:p>
        </p:txBody>
      </p:sp>
      <p:graphicFrame>
        <p:nvGraphicFramePr>
          <p:cNvPr id="6" name="Picture Placeholder 5"/>
          <p:cNvGraphicFramePr>
            <a:graphicFrameLocks noGrp="1"/>
          </p:cNvGraphicFramePr>
          <p:nvPr>
            <p:ph type="pic" sz="quarter" idx="128"/>
            <p:extLst>
              <p:ext uri="{D42A27DB-BD31-4B8C-83A1-F6EECF244321}">
                <p14:modId xmlns:p14="http://schemas.microsoft.com/office/powerpoint/2010/main" val="616588379"/>
              </p:ext>
            </p:extLst>
          </p:nvPr>
        </p:nvGraphicFramePr>
        <p:xfrm>
          <a:off x="-4181690" y="13711643"/>
          <a:ext cx="1603804" cy="1740436"/>
        </p:xfrm>
        <a:graphic>
          <a:graphicData uri="http://schemas.openxmlformats.org/drawingml/2006/table">
            <a:tbl>
              <a:tblPr>
                <a:tableStyleId>{5C22544A-7EE6-4342-B048-85BDC9FD1C3A}</a:tableStyleId>
              </a:tblPr>
              <a:tblGrid>
                <a:gridCol w="866423"/>
                <a:gridCol w="737381"/>
              </a:tblGrid>
              <a:tr h="243844">
                <a:tc>
                  <a:txBody>
                    <a:bodyPr/>
                    <a:lstStyle/>
                    <a:p>
                      <a:pPr algn="ctr" fontAlgn="b"/>
                      <a:r>
                        <a:rPr lang="en-US" sz="800" u="none" strike="noStrike">
                          <a:effectLst/>
                        </a:rPr>
                        <a:t>Location</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en-US" sz="800" b="0" i="0" u="none" strike="noStrike" dirty="0">
                        <a:solidFill>
                          <a:srgbClr val="000000"/>
                        </a:solidFill>
                        <a:effectLst/>
                        <a:latin typeface="Calibri" charset="0"/>
                      </a:endParaRPr>
                    </a:p>
                  </a:txBody>
                  <a:tcPr marL="8183" marR="8183" marT="8183" marB="0" anchor="b"/>
                </a:tc>
              </a:tr>
              <a:tr h="243844">
                <a:tc>
                  <a:txBody>
                    <a:bodyPr/>
                    <a:lstStyle/>
                    <a:p>
                      <a:pPr algn="ctr" fontAlgn="b"/>
                      <a:r>
                        <a:rPr lang="en-US" sz="800" u="none" strike="noStrike">
                          <a:effectLst/>
                        </a:rPr>
                        <a:t>UC Davis Dermatology Clinic</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cs-CZ" sz="800" b="0" i="0" u="none" strike="noStrike">
                        <a:solidFill>
                          <a:srgbClr val="000000"/>
                        </a:solidFill>
                        <a:effectLst/>
                        <a:latin typeface="Calibri" charset="0"/>
                      </a:endParaRPr>
                    </a:p>
                  </a:txBody>
                  <a:tcPr marL="8183" marR="8183" marT="8183" marB="0" anchor="b"/>
                </a:tc>
              </a:tr>
              <a:tr h="597335">
                <a:tc>
                  <a:txBody>
                    <a:bodyPr/>
                    <a:lstStyle/>
                    <a:p>
                      <a:pPr algn="ctr" fontAlgn="b"/>
                      <a:r>
                        <a:rPr lang="en-US" sz="800" u="none" strike="noStrike">
                          <a:effectLst/>
                        </a:rPr>
                        <a:t> Local schools (UC Davis, UC Davis School of Medicine, CSU Sacramento, and Sierra College)</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is-IS" sz="800" b="0" i="0" u="none" strike="noStrike">
                        <a:solidFill>
                          <a:srgbClr val="000000"/>
                        </a:solidFill>
                        <a:effectLst/>
                        <a:latin typeface="Calibri" charset="0"/>
                      </a:endParaRPr>
                    </a:p>
                  </a:txBody>
                  <a:tcPr marL="8183" marR="8183" marT="8183" marB="0" anchor="b"/>
                </a:tc>
              </a:tr>
              <a:tr h="479505">
                <a:tc>
                  <a:txBody>
                    <a:bodyPr/>
                    <a:lstStyle/>
                    <a:p>
                      <a:pPr algn="ctr" fontAlgn="b"/>
                      <a:r>
                        <a:rPr lang="en-US" sz="800" u="none" strike="noStrike">
                          <a:effectLst/>
                        </a:rPr>
                        <a:t>Health food stores such as Trader Joes, Sprouts, and the Davis Food Co-Op</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fi-FI" sz="800" b="0" i="0" u="none" strike="noStrike">
                        <a:solidFill>
                          <a:srgbClr val="000000"/>
                        </a:solidFill>
                        <a:effectLst/>
                        <a:latin typeface="Calibri" charset="0"/>
                      </a:endParaRPr>
                    </a:p>
                  </a:txBody>
                  <a:tcPr marL="8183" marR="8183" marT="8183" marB="0" anchor="b"/>
                </a:tc>
              </a:tr>
              <a:tr h="130923">
                <a:tc>
                  <a:txBody>
                    <a:bodyPr/>
                    <a:lstStyle/>
                    <a:p>
                      <a:pPr algn="ctr" fontAlgn="b"/>
                      <a:r>
                        <a:rPr lang="en-US" sz="800" u="none" strike="noStrike">
                          <a:effectLst/>
                        </a:rPr>
                        <a:t>Total</a:t>
                      </a:r>
                      <a:endParaRPr lang="en-US" sz="800" b="0" i="0" u="none" strike="noStrike">
                        <a:solidFill>
                          <a:srgbClr val="000000"/>
                        </a:solidFill>
                        <a:effectLst/>
                        <a:latin typeface="Calibri" charset="0"/>
                      </a:endParaRPr>
                    </a:p>
                  </a:txBody>
                  <a:tcPr marL="8183" marR="8183" marT="8183" marB="0" anchor="b"/>
                </a:tc>
                <a:tc>
                  <a:txBody>
                    <a:bodyPr/>
                    <a:lstStyle/>
                    <a:p>
                      <a:pPr algn="ctr" fontAlgn="b"/>
                      <a:endParaRPr lang="uk-UA" sz="800" b="0" i="0" u="none" strike="noStrike" dirty="0">
                        <a:solidFill>
                          <a:srgbClr val="000000"/>
                        </a:solidFill>
                        <a:effectLst/>
                        <a:latin typeface="Calibri" charset="0"/>
                      </a:endParaRPr>
                    </a:p>
                  </a:txBody>
                  <a:tcPr marL="8183" marR="8183" marT="8183" marB="0" anchor="b"/>
                </a:tc>
              </a:tr>
            </a:tbl>
          </a:graphicData>
        </a:graphic>
      </p:graphicFrame>
      <p:graphicFrame>
        <p:nvGraphicFramePr>
          <p:cNvPr id="8" name="Picture Placeholder 7"/>
          <p:cNvGraphicFramePr>
            <a:graphicFrameLocks noGrp="1"/>
          </p:cNvGraphicFramePr>
          <p:nvPr>
            <p:ph type="pic" sz="quarter" idx="129"/>
          </p:nvPr>
        </p:nvGraphicFramePr>
        <p:xfrm>
          <a:off x="-4181690" y="13711643"/>
          <a:ext cx="1603804" cy="1748615"/>
        </p:xfrm>
        <a:graphic>
          <a:graphicData uri="http://schemas.openxmlformats.org/drawingml/2006/table">
            <a:tbl>
              <a:tblPr>
                <a:tableStyleId>{5C22544A-7EE6-4342-B048-85BDC9FD1C3A}</a:tableStyleId>
              </a:tblPr>
              <a:tblGrid>
                <a:gridCol w="866423"/>
                <a:gridCol w="737381"/>
              </a:tblGrid>
              <a:tr h="243844">
                <a:tc>
                  <a:txBody>
                    <a:bodyPr/>
                    <a:lstStyle/>
                    <a:p>
                      <a:pPr algn="ctr" fontAlgn="b"/>
                      <a:r>
                        <a:rPr lang="en-US" sz="800" u="none" strike="noStrike">
                          <a:effectLst/>
                        </a:rPr>
                        <a:t>Location</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en-US" sz="800" u="none" strike="noStrike">
                          <a:effectLst/>
                        </a:rPr>
                        <a:t># of Surveys Collected</a:t>
                      </a:r>
                      <a:endParaRPr lang="en-US" sz="800" b="0" i="0" u="none" strike="noStrike">
                        <a:solidFill>
                          <a:srgbClr val="000000"/>
                        </a:solidFill>
                        <a:effectLst/>
                        <a:latin typeface="Calibri" charset="0"/>
                      </a:endParaRPr>
                    </a:p>
                  </a:txBody>
                  <a:tcPr marL="8183" marR="8183" marT="8183" marB="0" anchor="b"/>
                </a:tc>
              </a:tr>
              <a:tr h="243844">
                <a:tc>
                  <a:txBody>
                    <a:bodyPr/>
                    <a:lstStyle/>
                    <a:p>
                      <a:pPr algn="ctr" fontAlgn="b"/>
                      <a:r>
                        <a:rPr lang="en-US" sz="800" u="none" strike="noStrike">
                          <a:effectLst/>
                        </a:rPr>
                        <a:t>UC Davis Dermatology Clinic</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cs-CZ" sz="800" u="none" strike="noStrike">
                          <a:effectLst/>
                        </a:rPr>
                        <a:t>194</a:t>
                      </a:r>
                      <a:endParaRPr lang="cs-CZ" sz="800" b="0" i="0" u="none" strike="noStrike">
                        <a:solidFill>
                          <a:srgbClr val="000000"/>
                        </a:solidFill>
                        <a:effectLst/>
                        <a:latin typeface="Calibri" charset="0"/>
                      </a:endParaRPr>
                    </a:p>
                  </a:txBody>
                  <a:tcPr marL="8183" marR="8183" marT="8183" marB="0" anchor="b"/>
                </a:tc>
              </a:tr>
              <a:tr h="597335">
                <a:tc>
                  <a:txBody>
                    <a:bodyPr/>
                    <a:lstStyle/>
                    <a:p>
                      <a:pPr algn="ctr" fontAlgn="b"/>
                      <a:r>
                        <a:rPr lang="en-US" sz="800" u="none" strike="noStrike">
                          <a:effectLst/>
                        </a:rPr>
                        <a:t> Local schools (UC Davis, UC Davis School of Medicine, CSU Sacramento, and Sierra College)</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is-IS" sz="800" u="none" strike="noStrike">
                          <a:effectLst/>
                        </a:rPr>
                        <a:t>100</a:t>
                      </a:r>
                      <a:endParaRPr lang="is-IS" sz="800" b="0" i="0" u="none" strike="noStrike">
                        <a:solidFill>
                          <a:srgbClr val="000000"/>
                        </a:solidFill>
                        <a:effectLst/>
                        <a:latin typeface="Calibri" charset="0"/>
                      </a:endParaRPr>
                    </a:p>
                  </a:txBody>
                  <a:tcPr marL="8183" marR="8183" marT="8183" marB="0" anchor="b"/>
                </a:tc>
              </a:tr>
              <a:tr h="479505">
                <a:tc>
                  <a:txBody>
                    <a:bodyPr/>
                    <a:lstStyle/>
                    <a:p>
                      <a:pPr algn="ctr" fontAlgn="b"/>
                      <a:r>
                        <a:rPr lang="en-US" sz="800" u="none" strike="noStrike">
                          <a:effectLst/>
                        </a:rPr>
                        <a:t>Health food stores such as Trader Joes, Sprouts, and the Davis Food Co-Op</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fi-FI" sz="800" u="none" strike="noStrike">
                          <a:effectLst/>
                        </a:rPr>
                        <a:t>102</a:t>
                      </a:r>
                      <a:endParaRPr lang="fi-FI" sz="800" b="0" i="0" u="none" strike="noStrike">
                        <a:solidFill>
                          <a:srgbClr val="000000"/>
                        </a:solidFill>
                        <a:effectLst/>
                        <a:latin typeface="Calibri" charset="0"/>
                      </a:endParaRPr>
                    </a:p>
                  </a:txBody>
                  <a:tcPr marL="8183" marR="8183" marT="8183" marB="0" anchor="b"/>
                </a:tc>
              </a:tr>
              <a:tr h="130923">
                <a:tc>
                  <a:txBody>
                    <a:bodyPr/>
                    <a:lstStyle/>
                    <a:p>
                      <a:pPr algn="ctr" fontAlgn="b"/>
                      <a:r>
                        <a:rPr lang="en-US" sz="800" u="none" strike="noStrike">
                          <a:effectLst/>
                        </a:rPr>
                        <a:t>Total</a:t>
                      </a:r>
                      <a:endParaRPr lang="en-US" sz="800" b="0" i="0" u="none" strike="noStrike">
                        <a:solidFill>
                          <a:srgbClr val="000000"/>
                        </a:solidFill>
                        <a:effectLst/>
                        <a:latin typeface="Calibri" charset="0"/>
                      </a:endParaRPr>
                    </a:p>
                  </a:txBody>
                  <a:tcPr marL="8183" marR="8183" marT="8183" marB="0" anchor="b"/>
                </a:tc>
                <a:tc>
                  <a:txBody>
                    <a:bodyPr/>
                    <a:lstStyle/>
                    <a:p>
                      <a:pPr algn="ctr" fontAlgn="b"/>
                      <a:r>
                        <a:rPr lang="uk-UA" sz="800" u="none" strike="noStrike" dirty="0">
                          <a:effectLst/>
                        </a:rPr>
                        <a:t>396</a:t>
                      </a:r>
                      <a:endParaRPr lang="uk-UA" sz="800" b="0" i="0" u="none" strike="noStrike" dirty="0">
                        <a:solidFill>
                          <a:srgbClr val="000000"/>
                        </a:solidFill>
                        <a:effectLst/>
                        <a:latin typeface="Calibri" charset="0"/>
                      </a:endParaRPr>
                    </a:p>
                  </a:txBody>
                  <a:tcPr marL="8183" marR="8183" marT="8183" marB="0" anchor="b"/>
                </a:tc>
              </a:tr>
            </a:tbl>
          </a:graphicData>
        </a:graphic>
      </p:graphicFrame>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p:txBody>
          <a:bodyPr>
            <a:normAutofit fontScale="55000" lnSpcReduction="20000"/>
          </a:bodyPr>
          <a:lstStyle/>
          <a:p>
            <a:r>
              <a:rPr lang="en-US" dirty="0"/>
              <a:t>Mimi Nguyen, BS</a:t>
            </a:r>
            <a:r>
              <a:rPr lang="en-US" baseline="30000" dirty="0"/>
              <a:t>1</a:t>
            </a:r>
            <a:r>
              <a:rPr lang="en-US" dirty="0"/>
              <a:t>, Krista K. </a:t>
            </a:r>
            <a:r>
              <a:rPr lang="en-US" dirty="0" err="1" smtClean="0"/>
              <a:t>Ferge</a:t>
            </a:r>
            <a:r>
              <a:rPr lang="en-US" dirty="0" smtClean="0"/>
              <a:t>, BS</a:t>
            </a:r>
            <a:r>
              <a:rPr lang="en-US" baseline="30000" dirty="0" smtClean="0"/>
              <a:t>2</a:t>
            </a:r>
            <a:r>
              <a:rPr lang="en-US" dirty="0" smtClean="0"/>
              <a:t>, </a:t>
            </a:r>
            <a:r>
              <a:rPr lang="en-US" dirty="0"/>
              <a:t>Alexandra R. Vaughn, BS</a:t>
            </a:r>
            <a:r>
              <a:rPr lang="en-US" baseline="30000" dirty="0"/>
              <a:t>1,3</a:t>
            </a:r>
            <a:r>
              <a:rPr lang="en-US" dirty="0"/>
              <a:t>, </a:t>
            </a:r>
            <a:r>
              <a:rPr lang="en-US" dirty="0" err="1"/>
              <a:t>Waqas</a:t>
            </a:r>
            <a:r>
              <a:rPr lang="en-US" dirty="0"/>
              <a:t> Burney, MBBS</a:t>
            </a:r>
            <a:r>
              <a:rPr lang="en-US" baseline="30000" dirty="0"/>
              <a:t>1</a:t>
            </a:r>
            <a:r>
              <a:rPr lang="en-US" dirty="0"/>
              <a:t>, Lay  </a:t>
            </a:r>
            <a:r>
              <a:rPr lang="en-US" dirty="0" err="1"/>
              <a:t>Heng</a:t>
            </a:r>
            <a:r>
              <a:rPr lang="en-US" dirty="0"/>
              <a:t> </a:t>
            </a:r>
            <a:r>
              <a:rPr lang="en-US" dirty="0" err="1"/>
              <a:t>Teng</a:t>
            </a:r>
            <a:r>
              <a:rPr lang="en-US" dirty="0"/>
              <a:t>, Adrianne Pan</a:t>
            </a:r>
            <a:r>
              <a:rPr lang="en-US" baseline="30000" dirty="0"/>
              <a:t>4</a:t>
            </a:r>
            <a:r>
              <a:rPr lang="en-US" dirty="0"/>
              <a:t>, Victoria </a:t>
            </a:r>
            <a:r>
              <a:rPr lang="en-US" dirty="0" smtClean="0"/>
              <a:t>Nguyen</a:t>
            </a:r>
            <a:r>
              <a:rPr lang="en-US" baseline="30000" dirty="0" smtClean="0"/>
              <a:t>4</a:t>
            </a:r>
            <a:r>
              <a:rPr lang="en-US" dirty="0" smtClean="0"/>
              <a:t>, </a:t>
            </a:r>
            <a:r>
              <a:rPr lang="en-US" dirty="0"/>
              <a:t>Raja K. </a:t>
            </a:r>
            <a:r>
              <a:rPr lang="en-US" dirty="0" err="1"/>
              <a:t>Sivamani</a:t>
            </a:r>
            <a:r>
              <a:rPr lang="en-US" dirty="0"/>
              <a:t>, MD, MS, CAT</a:t>
            </a:r>
            <a:r>
              <a:rPr lang="en-US" baseline="30000" dirty="0"/>
              <a:t>1,2</a:t>
            </a:r>
            <a:r>
              <a:rPr lang="en-US" dirty="0" smtClean="0"/>
              <a:t>*</a:t>
            </a:r>
          </a:p>
        </p:txBody>
      </p:sp>
      <p:sp>
        <p:nvSpPr>
          <p:cNvPr id="224" name="Text Placeholder 223"/>
          <p:cNvSpPr>
            <a:spLocks noGrp="1"/>
          </p:cNvSpPr>
          <p:nvPr>
            <p:ph type="body" sz="quarter" idx="184"/>
          </p:nvPr>
        </p:nvSpPr>
        <p:spPr/>
        <p:txBody>
          <a:bodyPr>
            <a:normAutofit fontScale="77500" lnSpcReduction="20000"/>
          </a:bodyPr>
          <a:lstStyle/>
          <a:p>
            <a:r>
              <a:rPr lang="en-US" dirty="0" smtClean="0"/>
              <a:t>1. Department </a:t>
            </a:r>
            <a:r>
              <a:rPr lang="en-US" dirty="0"/>
              <a:t>of Dermatology, University of California – Davis, Sacramento, </a:t>
            </a:r>
            <a:r>
              <a:rPr lang="en-US" dirty="0" smtClean="0"/>
              <a:t>CA; 2. </a:t>
            </a:r>
            <a:r>
              <a:rPr lang="en-US" dirty="0"/>
              <a:t>Department of Biological Sciences, California State University Sacramento </a:t>
            </a:r>
            <a:r>
              <a:rPr lang="en-US" dirty="0" smtClean="0"/>
              <a:t>; 3. </a:t>
            </a:r>
            <a:r>
              <a:rPr lang="en-US" dirty="0"/>
              <a:t>Drexel University College of Medicine, Philadelphia, </a:t>
            </a:r>
            <a:r>
              <a:rPr lang="en-US" dirty="0" smtClean="0"/>
              <a:t>PA; 4. </a:t>
            </a:r>
            <a:r>
              <a:rPr lang="en-US" dirty="0"/>
              <a:t>University of California – Davis, Sacramento, CA </a:t>
            </a:r>
          </a:p>
          <a:p>
            <a:pPr lvl="0"/>
            <a:endParaRPr lang="en-US" dirty="0"/>
          </a:p>
          <a:p>
            <a:endParaRPr lang="en-US" dirty="0"/>
          </a:p>
        </p:txBody>
      </p:sp>
      <p:sp>
        <p:nvSpPr>
          <p:cNvPr id="225" name="Text Placeholder 224"/>
          <p:cNvSpPr>
            <a:spLocks noGrp="1"/>
          </p:cNvSpPr>
          <p:nvPr>
            <p:ph type="body" sz="quarter" idx="185"/>
          </p:nvPr>
        </p:nvSpPr>
        <p:spPr/>
        <p:txBody>
          <a:bodyPr/>
          <a:lstStyle/>
          <a:p>
            <a:r>
              <a:rPr lang="en-US" b="1" dirty="0" smtClean="0"/>
              <a:t>Assessment </a:t>
            </a:r>
            <a:r>
              <a:rPr lang="en-US" b="1" dirty="0"/>
              <a:t>of Probiotic Use and Knowledge in the Sacramento </a:t>
            </a:r>
            <a:r>
              <a:rPr lang="en-US" b="1" dirty="0" smtClean="0"/>
              <a:t>Region</a:t>
            </a:r>
            <a:endParaRPr lang="en-US" dirty="0"/>
          </a:p>
        </p:txBody>
      </p:sp>
      <p:pic>
        <p:nvPicPr>
          <p:cNvPr id="4" name="Picture 3"/>
          <p:cNvPicPr>
            <a:picLocks noChangeAspect="1"/>
          </p:cNvPicPr>
          <p:nvPr/>
        </p:nvPicPr>
        <p:blipFill>
          <a:blip r:embed="rId3"/>
          <a:stretch>
            <a:fillRect/>
          </a:stretch>
        </p:blipFill>
        <p:spPr>
          <a:xfrm>
            <a:off x="565116" y="848155"/>
            <a:ext cx="2685198" cy="703990"/>
          </a:xfrm>
          <a:prstGeom prst="rect">
            <a:avLst/>
          </a:prstGeom>
        </p:spPr>
      </p:pic>
      <p:pic>
        <p:nvPicPr>
          <p:cNvPr id="63" name="Picture 62"/>
          <p:cNvPicPr>
            <a:picLocks noChangeAspect="1"/>
          </p:cNvPicPr>
          <p:nvPr/>
        </p:nvPicPr>
        <p:blipFill>
          <a:blip r:embed="rId3"/>
          <a:stretch>
            <a:fillRect/>
          </a:stretch>
        </p:blipFill>
        <p:spPr>
          <a:xfrm>
            <a:off x="24181686" y="792221"/>
            <a:ext cx="2685198" cy="703990"/>
          </a:xfrm>
          <a:prstGeom prst="rect">
            <a:avLst/>
          </a:prstGeom>
        </p:spPr>
      </p:pic>
      <p:graphicFrame>
        <p:nvGraphicFramePr>
          <p:cNvPr id="102" name="Chart 101"/>
          <p:cNvGraphicFramePr>
            <a:graphicFrameLocks/>
          </p:cNvGraphicFramePr>
          <p:nvPr>
            <p:extLst>
              <p:ext uri="{D42A27DB-BD31-4B8C-83A1-F6EECF244321}">
                <p14:modId xmlns:p14="http://schemas.microsoft.com/office/powerpoint/2010/main" val="865321828"/>
              </p:ext>
            </p:extLst>
          </p:nvPr>
        </p:nvGraphicFramePr>
        <p:xfrm>
          <a:off x="13662200" y="5581814"/>
          <a:ext cx="3258040" cy="20612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4" name="Chart 103"/>
          <p:cNvGraphicFramePr>
            <a:graphicFrameLocks/>
          </p:cNvGraphicFramePr>
          <p:nvPr>
            <p:extLst>
              <p:ext uri="{D42A27DB-BD31-4B8C-83A1-F6EECF244321}">
                <p14:modId xmlns:p14="http://schemas.microsoft.com/office/powerpoint/2010/main" val="865321828"/>
              </p:ext>
            </p:extLst>
          </p:nvPr>
        </p:nvGraphicFramePr>
        <p:xfrm>
          <a:off x="16744502" y="5458758"/>
          <a:ext cx="3268358" cy="2127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7" name="Chart 106"/>
          <p:cNvGraphicFramePr>
            <a:graphicFrameLocks/>
          </p:cNvGraphicFramePr>
          <p:nvPr>
            <p:extLst>
              <p:ext uri="{D42A27DB-BD31-4B8C-83A1-F6EECF244321}">
                <p14:modId xmlns:p14="http://schemas.microsoft.com/office/powerpoint/2010/main" val="865321828"/>
              </p:ext>
            </p:extLst>
          </p:nvPr>
        </p:nvGraphicFramePr>
        <p:xfrm>
          <a:off x="14033230" y="7690162"/>
          <a:ext cx="5965712" cy="23202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9" name="Chart 108"/>
          <p:cNvGraphicFramePr>
            <a:graphicFrameLocks/>
          </p:cNvGraphicFramePr>
          <p:nvPr>
            <p:extLst>
              <p:ext uri="{D42A27DB-BD31-4B8C-83A1-F6EECF244321}">
                <p14:modId xmlns:p14="http://schemas.microsoft.com/office/powerpoint/2010/main" val="865321828"/>
              </p:ext>
            </p:extLst>
          </p:nvPr>
        </p:nvGraphicFramePr>
        <p:xfrm>
          <a:off x="13967816" y="10394753"/>
          <a:ext cx="3245051" cy="24475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1" name="Chart 110"/>
          <p:cNvGraphicFramePr>
            <a:graphicFrameLocks/>
          </p:cNvGraphicFramePr>
          <p:nvPr>
            <p:extLst>
              <p:ext uri="{D42A27DB-BD31-4B8C-83A1-F6EECF244321}">
                <p14:modId xmlns:p14="http://schemas.microsoft.com/office/powerpoint/2010/main" val="865321828"/>
              </p:ext>
            </p:extLst>
          </p:nvPr>
        </p:nvGraphicFramePr>
        <p:xfrm>
          <a:off x="13913878" y="13232376"/>
          <a:ext cx="3357759" cy="25005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2" name="Chart 111"/>
          <p:cNvGraphicFramePr>
            <a:graphicFrameLocks/>
          </p:cNvGraphicFramePr>
          <p:nvPr>
            <p:extLst>
              <p:ext uri="{D42A27DB-BD31-4B8C-83A1-F6EECF244321}">
                <p14:modId xmlns:p14="http://schemas.microsoft.com/office/powerpoint/2010/main" val="865321828"/>
              </p:ext>
            </p:extLst>
          </p:nvPr>
        </p:nvGraphicFramePr>
        <p:xfrm>
          <a:off x="17260292" y="13211131"/>
          <a:ext cx="3031173" cy="26704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3" name="Chart 112"/>
          <p:cNvGraphicFramePr>
            <a:graphicFrameLocks/>
          </p:cNvGraphicFramePr>
          <p:nvPr>
            <p:extLst>
              <p:ext uri="{D42A27DB-BD31-4B8C-83A1-F6EECF244321}">
                <p14:modId xmlns:p14="http://schemas.microsoft.com/office/powerpoint/2010/main" val="865321828"/>
              </p:ext>
            </p:extLst>
          </p:nvPr>
        </p:nvGraphicFramePr>
        <p:xfrm>
          <a:off x="16920241" y="10394753"/>
          <a:ext cx="3272760" cy="23839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Picture Placeholder 4"/>
          <p:cNvGraphicFramePr>
            <a:graphicFrameLocks noGrp="1"/>
          </p:cNvGraphicFramePr>
          <p:nvPr>
            <p:ph type="pic" sz="quarter" idx="126"/>
            <p:extLst>
              <p:ext uri="{D42A27DB-BD31-4B8C-83A1-F6EECF244321}">
                <p14:modId xmlns:p14="http://schemas.microsoft.com/office/powerpoint/2010/main" val="865321828"/>
              </p:ext>
            </p:extLst>
          </p:nvPr>
        </p:nvGraphicFramePr>
        <p:xfrm>
          <a:off x="21234939" y="3189599"/>
          <a:ext cx="5069393" cy="2528700"/>
        </p:xfrm>
        <a:graphic>
          <a:graphicData uri="http://schemas.openxmlformats.org/drawingml/2006/table">
            <a:tbl>
              <a:tblPr>
                <a:tableStyleId>{2A488322-F2BA-4B5B-9748-0D474271808F}</a:tableStyleId>
              </a:tblPr>
              <a:tblGrid>
                <a:gridCol w="2691835"/>
                <a:gridCol w="1188779"/>
                <a:gridCol w="1188779"/>
              </a:tblGrid>
              <a:tr h="210725">
                <a:tc gridSpan="3">
                  <a:txBody>
                    <a:bodyPr/>
                    <a:lstStyle/>
                    <a:p>
                      <a:pPr algn="ctr" fontAlgn="b"/>
                      <a:r>
                        <a:rPr lang="en-US" sz="800" b="1" u="none" strike="noStrike" dirty="0">
                          <a:effectLst/>
                        </a:rPr>
                        <a:t>Top 10 Bacterial Strains Found in Supplements</a:t>
                      </a:r>
                      <a:endParaRPr lang="en-US" sz="800" b="1"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210725">
                <a:tc>
                  <a:txBody>
                    <a:bodyPr/>
                    <a:lstStyle/>
                    <a:p>
                      <a:pPr algn="ctr" fontAlgn="b"/>
                      <a:r>
                        <a:rPr lang="sk-SK" sz="800" u="none" strike="noStrike" dirty="0">
                          <a:effectLst/>
                        </a:rPr>
                        <a:t> </a:t>
                      </a:r>
                      <a:endParaRPr lang="sk-SK" sz="800" b="1"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effectLst/>
                        </a:rPr>
                        <a:t>n</a:t>
                      </a:r>
                      <a:endParaRPr lang="en-US" sz="800" b="0" i="0" u="none" strike="noStrike">
                        <a:solidFill>
                          <a:srgbClr val="000000"/>
                        </a:solidFill>
                        <a:effectLst/>
                        <a:latin typeface="Calibri"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Lactobacillus acidophilus</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68.5%</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800" u="none" strike="noStrike">
                          <a:effectLst/>
                        </a:rPr>
                        <a:t>115</a:t>
                      </a:r>
                      <a:endParaRPr lang="cs-CZ"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Lactobacillus </a:t>
                      </a:r>
                      <a:r>
                        <a:rPr lang="en-US" sz="800" u="none" strike="noStrike" dirty="0" err="1">
                          <a:effectLst/>
                        </a:rPr>
                        <a:t>rhamnosus</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a:effectLst/>
                        </a:rPr>
                        <a:t>53.0%</a:t>
                      </a:r>
                      <a:endParaRPr lang="mr-IN"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800" u="none" strike="noStrike">
                          <a:effectLst/>
                        </a:rPr>
                        <a:t>89</a:t>
                      </a:r>
                      <a:endParaRPr lang="cs-CZ"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a:effectLst/>
                        </a:rPr>
                        <a:t>Bifidobacterium longum</a:t>
                      </a:r>
                      <a:endParaRPr lang="en-US"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44.6%</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effectLst/>
                        </a:rPr>
                        <a:t>75</a:t>
                      </a:r>
                      <a:endParaRPr lang="en-US"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a:effectLst/>
                        </a:rPr>
                        <a:t>Bifidobacterium lactis</a:t>
                      </a:r>
                      <a:endParaRPr lang="en-US"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38.7%</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effectLst/>
                        </a:rPr>
                        <a:t>65</a:t>
                      </a:r>
                      <a:endParaRPr lang="en-US"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Bifidobacterium </a:t>
                      </a:r>
                      <a:r>
                        <a:rPr lang="en-US" sz="800" u="none" strike="noStrike" dirty="0" err="1">
                          <a:effectLst/>
                        </a:rPr>
                        <a:t>bifidum</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36.3%</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a:effectLst/>
                        </a:rPr>
                        <a:t>61</a:t>
                      </a:r>
                      <a:endParaRPr lang="en-US" sz="800" b="0" i="0" u="none" strike="noStrike">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Lactobacillus </a:t>
                      </a:r>
                      <a:r>
                        <a:rPr lang="en-US" sz="800" u="none" strike="noStrike" dirty="0" err="1">
                          <a:effectLst/>
                        </a:rPr>
                        <a:t>plantarum</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42.9%</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800" u="none" strike="noStrike" dirty="0">
                          <a:effectLst/>
                        </a:rPr>
                        <a:t>72</a:t>
                      </a:r>
                      <a:endParaRPr lang="is-I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Lactobacillus </a:t>
                      </a:r>
                      <a:r>
                        <a:rPr lang="en-US" sz="800" u="none" strike="noStrike" dirty="0" err="1">
                          <a:effectLst/>
                        </a:rPr>
                        <a:t>casei</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40.5%</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800" u="none" strike="noStrike" dirty="0">
                          <a:effectLst/>
                        </a:rPr>
                        <a:t>68</a:t>
                      </a:r>
                      <a:endParaRPr lang="is-I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Lactobacillus </a:t>
                      </a:r>
                      <a:r>
                        <a:rPr lang="en-US" sz="800" u="none" strike="noStrike" dirty="0" err="1">
                          <a:effectLst/>
                        </a:rPr>
                        <a:t>paracasei</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27.4%</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effectLst/>
                        </a:rPr>
                        <a:t>46</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Bifidobacterium breve</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26.2%</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effectLst/>
                        </a:rPr>
                        <a:t>44</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725">
                <a:tc>
                  <a:txBody>
                    <a:bodyPr/>
                    <a:lstStyle/>
                    <a:p>
                      <a:pPr algn="ctr" fontAlgn="b"/>
                      <a:r>
                        <a:rPr lang="en-US" sz="800" u="none" strike="noStrike" dirty="0">
                          <a:effectLst/>
                        </a:rPr>
                        <a:t>Lactobacillus </a:t>
                      </a:r>
                      <a:r>
                        <a:rPr lang="en-US" sz="800" u="none" strike="noStrike" dirty="0" err="1">
                          <a:effectLst/>
                        </a:rPr>
                        <a:t>salivarius</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mr-IN" sz="800" u="none" strike="noStrike" dirty="0">
                          <a:effectLst/>
                        </a:rPr>
                        <a:t>28.0%</a:t>
                      </a:r>
                      <a:endParaRPr lang="mr-IN"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u="none" strike="noStrike" dirty="0">
                          <a:effectLst/>
                        </a:rPr>
                        <a:t>47</a:t>
                      </a:r>
                      <a:endParaRPr lang="en-US" sz="800" b="0" i="0" u="none" strike="noStrike" dirty="0">
                        <a:solidFill>
                          <a:srgbClr val="333333"/>
                        </a:solidFill>
                        <a:effectLst/>
                        <a:latin typeface="Arial" charset="0"/>
                      </a:endParaRPr>
                    </a:p>
                  </a:txBody>
                  <a:tcPr marL="8830" marR="8830" marT="88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Picture Placeholder 10"/>
          <p:cNvGraphicFramePr>
            <a:graphicFrameLocks noGrp="1"/>
          </p:cNvGraphicFramePr>
          <p:nvPr>
            <p:ph type="pic" sz="quarter" idx="127"/>
            <p:extLst>
              <p:ext uri="{D42A27DB-BD31-4B8C-83A1-F6EECF244321}">
                <p14:modId xmlns:p14="http://schemas.microsoft.com/office/powerpoint/2010/main" val="865321828"/>
              </p:ext>
            </p:extLst>
          </p:nvPr>
        </p:nvGraphicFramePr>
        <p:xfrm>
          <a:off x="14386008" y="3383935"/>
          <a:ext cx="5287991" cy="1697038"/>
        </p:xfrm>
        <a:graphic>
          <a:graphicData uri="http://schemas.openxmlformats.org/drawingml/2006/table">
            <a:tbl>
              <a:tblPr>
                <a:tableStyleId>{5C22544A-7EE6-4342-B048-85BDC9FD1C3A}</a:tableStyleId>
              </a:tblPr>
              <a:tblGrid>
                <a:gridCol w="2856730"/>
                <a:gridCol w="2431261"/>
              </a:tblGrid>
              <a:tr h="244072">
                <a:tc>
                  <a:txBody>
                    <a:bodyPr/>
                    <a:lstStyle/>
                    <a:p>
                      <a:pPr algn="ctr" fontAlgn="ctr"/>
                      <a:r>
                        <a:rPr lang="en-US" sz="800" b="1" u="none" strike="noStrike" dirty="0">
                          <a:effectLst/>
                        </a:rPr>
                        <a:t>Location</a:t>
                      </a:r>
                      <a:endParaRPr lang="en-US" sz="800" b="1" i="0" u="none" strike="noStrike" dirty="0">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 of Surveys Collected</a:t>
                      </a:r>
                      <a:endParaRPr lang="en-US" sz="800" b="1" i="0" u="none" strike="noStrike" dirty="0">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072">
                <a:tc>
                  <a:txBody>
                    <a:bodyPr/>
                    <a:lstStyle/>
                    <a:p>
                      <a:pPr algn="ctr" fontAlgn="ctr"/>
                      <a:r>
                        <a:rPr lang="en-US" sz="800" u="none" strike="noStrike" dirty="0">
                          <a:effectLst/>
                        </a:rPr>
                        <a:t>UC Davis Dermatology Clinic</a:t>
                      </a:r>
                      <a:endParaRPr lang="en-US" sz="800" b="0" i="0" u="none" strike="noStrike" dirty="0">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800" u="none" strike="noStrike" dirty="0">
                          <a:effectLst/>
                        </a:rPr>
                        <a:t>194</a:t>
                      </a:r>
                      <a:endParaRPr lang="cs-CZ" sz="800" b="0" i="0" u="none" strike="noStrike" dirty="0">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7895">
                <a:tc>
                  <a:txBody>
                    <a:bodyPr/>
                    <a:lstStyle/>
                    <a:p>
                      <a:pPr algn="ctr" fontAlgn="ctr"/>
                      <a:r>
                        <a:rPr lang="en-US" sz="800" u="none" strike="noStrike">
                          <a:effectLst/>
                        </a:rPr>
                        <a:t> Local schools (UC Davis, UC Davis School of Medicine, CSU Sacramento, and Sierra College)</a:t>
                      </a:r>
                      <a:endParaRPr lang="en-US" sz="800" b="0" i="0" u="none" strike="noStrike">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800" u="none" strike="noStrike" dirty="0">
                          <a:effectLst/>
                        </a:rPr>
                        <a:t>100</a:t>
                      </a:r>
                      <a:endParaRPr lang="is-IS" sz="800" b="0" i="0" u="none" strike="noStrike" dirty="0">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9954">
                <a:tc>
                  <a:txBody>
                    <a:bodyPr/>
                    <a:lstStyle/>
                    <a:p>
                      <a:pPr algn="ctr" fontAlgn="ctr"/>
                      <a:r>
                        <a:rPr lang="en-US" sz="800" u="none" strike="noStrike">
                          <a:effectLst/>
                        </a:rPr>
                        <a:t>Health food stores such as Trader Joes, Sprouts, and the Davis Food Co-Op</a:t>
                      </a:r>
                      <a:endParaRPr lang="en-US" sz="800" b="0" i="0" u="none" strike="noStrike">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i-FI" sz="800" u="none" strike="noStrike" dirty="0">
                          <a:effectLst/>
                        </a:rPr>
                        <a:t>102</a:t>
                      </a:r>
                      <a:endParaRPr lang="fi-FI" sz="800" b="0" i="0" u="none" strike="noStrike" dirty="0">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045">
                <a:tc>
                  <a:txBody>
                    <a:bodyPr/>
                    <a:lstStyle/>
                    <a:p>
                      <a:pPr algn="ctr" fontAlgn="ctr"/>
                      <a:r>
                        <a:rPr lang="en-US" sz="800" u="none" strike="noStrike">
                          <a:effectLst/>
                        </a:rPr>
                        <a:t>Total</a:t>
                      </a:r>
                      <a:endParaRPr lang="en-US" sz="800" b="0" i="0" u="none" strike="noStrike">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uk-UA" sz="800" u="none" strike="noStrike" dirty="0">
                          <a:effectLst/>
                        </a:rPr>
                        <a:t>396</a:t>
                      </a:r>
                      <a:endParaRPr lang="uk-UA" sz="800" b="0" i="0" u="none" strike="noStrike" dirty="0">
                        <a:solidFill>
                          <a:srgbClr val="000000"/>
                        </a:solidFill>
                        <a:effectLst/>
                        <a:latin typeface="Calibri" charset="0"/>
                      </a:endParaRPr>
                    </a:p>
                  </a:txBody>
                  <a:tcPr marL="8190" marR="8190" marT="81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Picture Placeholder 11"/>
          <p:cNvSpPr>
            <a:spLocks noGrp="1"/>
          </p:cNvSpPr>
          <p:nvPr>
            <p:ph type="pic" sz="quarter" idx="130"/>
          </p:nvPr>
        </p:nvSpPr>
        <p:spPr/>
      </p:sp>
      <p:sp>
        <p:nvSpPr>
          <p:cNvPr id="13" name="TextBox 12"/>
          <p:cNvSpPr txBox="1"/>
          <p:nvPr/>
        </p:nvSpPr>
        <p:spPr>
          <a:xfrm>
            <a:off x="14204081" y="5181732"/>
            <a:ext cx="2850930" cy="338554"/>
          </a:xfrm>
          <a:prstGeom prst="rect">
            <a:avLst/>
          </a:prstGeom>
          <a:noFill/>
        </p:spPr>
        <p:txBody>
          <a:bodyPr wrap="square" rtlCol="0">
            <a:spAutoFit/>
          </a:bodyPr>
          <a:lstStyle/>
          <a:p>
            <a:r>
              <a:rPr lang="en-US" sz="1600" b="1" dirty="0" smtClean="0"/>
              <a:t>Overall Results:</a:t>
            </a:r>
            <a:endParaRPr lang="en-US" sz="1600" b="1" dirty="0"/>
          </a:p>
        </p:txBody>
      </p:sp>
      <p:sp>
        <p:nvSpPr>
          <p:cNvPr id="14" name="TextBox 13"/>
          <p:cNvSpPr txBox="1"/>
          <p:nvPr/>
        </p:nvSpPr>
        <p:spPr>
          <a:xfrm>
            <a:off x="14215544" y="10057505"/>
            <a:ext cx="1221873" cy="338554"/>
          </a:xfrm>
          <a:prstGeom prst="rect">
            <a:avLst/>
          </a:prstGeom>
          <a:noFill/>
        </p:spPr>
        <p:txBody>
          <a:bodyPr wrap="none" rtlCol="0">
            <a:spAutoFit/>
          </a:bodyPr>
          <a:lstStyle/>
          <a:p>
            <a:r>
              <a:rPr lang="en-US" sz="1600" b="1" dirty="0" smtClean="0"/>
              <a:t>By Location:</a:t>
            </a:r>
            <a:endParaRPr lang="en-US" sz="1600" b="1" dirty="0"/>
          </a:p>
        </p:txBody>
      </p:sp>
      <p:sp>
        <p:nvSpPr>
          <p:cNvPr id="15" name="TextBox 14"/>
          <p:cNvSpPr txBox="1"/>
          <p:nvPr/>
        </p:nvSpPr>
        <p:spPr>
          <a:xfrm>
            <a:off x="14204081" y="12840980"/>
            <a:ext cx="1342419" cy="338554"/>
          </a:xfrm>
          <a:prstGeom prst="rect">
            <a:avLst/>
          </a:prstGeom>
          <a:noFill/>
        </p:spPr>
        <p:txBody>
          <a:bodyPr wrap="none" rtlCol="0">
            <a:spAutoFit/>
          </a:bodyPr>
          <a:lstStyle/>
          <a:p>
            <a:r>
              <a:rPr lang="en-US" sz="1600" b="1" dirty="0" smtClean="0"/>
              <a:t>By Education:</a:t>
            </a:r>
            <a:endParaRPr lang="en-US" sz="1600" b="1" dirty="0"/>
          </a:p>
        </p:txBody>
      </p:sp>
      <p:sp>
        <p:nvSpPr>
          <p:cNvPr id="75" name="TextBox 74"/>
          <p:cNvSpPr txBox="1"/>
          <p:nvPr/>
        </p:nvSpPr>
        <p:spPr>
          <a:xfrm>
            <a:off x="21079824" y="2760188"/>
            <a:ext cx="4444461" cy="338554"/>
          </a:xfrm>
          <a:prstGeom prst="rect">
            <a:avLst/>
          </a:prstGeom>
          <a:noFill/>
        </p:spPr>
        <p:txBody>
          <a:bodyPr wrap="square" rtlCol="0">
            <a:spAutoFit/>
          </a:bodyPr>
          <a:lstStyle/>
          <a:p>
            <a:r>
              <a:rPr lang="en-US" sz="1600" b="1" dirty="0" smtClean="0"/>
              <a:t>Commercially </a:t>
            </a:r>
            <a:r>
              <a:rPr lang="en-US" sz="1600" b="1" dirty="0"/>
              <a:t>A</a:t>
            </a:r>
            <a:r>
              <a:rPr lang="en-US" sz="1600" b="1" dirty="0" smtClean="0"/>
              <a:t>vailable Probiotic </a:t>
            </a:r>
            <a:r>
              <a:rPr lang="en-US" sz="1600" b="1" dirty="0"/>
              <a:t>S</a:t>
            </a:r>
            <a:r>
              <a:rPr lang="en-US" sz="1600" b="1" dirty="0" smtClean="0"/>
              <a:t>upplements</a:t>
            </a:r>
            <a:r>
              <a:rPr lang="en-US" sz="1600" b="1" dirty="0" smtClean="0"/>
              <a:t>:</a:t>
            </a:r>
            <a:endParaRPr lang="en-US" sz="1600" b="1" dirty="0"/>
          </a:p>
        </p:txBody>
      </p:sp>
    </p:spTree>
    <p:extLst>
      <p:ext uri="{BB962C8B-B14F-4D97-AF65-F5344CB8AC3E}">
        <p14:creationId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514</TotalTime>
  <Words>1089</Words>
  <Application>Microsoft Macintosh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Calibri</vt:lpstr>
      <vt:lpstr>Mangal</vt:lpstr>
      <vt:lpstr>Trebuchet MS</vt:lpstr>
      <vt:lpstr>Arial</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Mimi Nguyen</cp:lastModifiedBy>
  <cp:revision>35</cp:revision>
  <dcterms:created xsi:type="dcterms:W3CDTF">2012-02-06T18:46:22Z</dcterms:created>
  <dcterms:modified xsi:type="dcterms:W3CDTF">2018-02-16T23:14:59Z</dcterms:modified>
</cp:coreProperties>
</file>